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59" r:id="rId4"/>
    <p:sldId id="304" r:id="rId5"/>
    <p:sldId id="261" r:id="rId6"/>
    <p:sldId id="267" r:id="rId7"/>
    <p:sldId id="263" r:id="rId8"/>
    <p:sldId id="314" r:id="rId9"/>
    <p:sldId id="264" r:id="rId10"/>
    <p:sldId id="272" r:id="rId11"/>
    <p:sldId id="270" r:id="rId12"/>
    <p:sldId id="273" r:id="rId13"/>
    <p:sldId id="271" r:id="rId14"/>
    <p:sldId id="277" r:id="rId15"/>
    <p:sldId id="278" r:id="rId16"/>
    <p:sldId id="315" r:id="rId17"/>
    <p:sldId id="313" r:id="rId18"/>
    <p:sldId id="316" r:id="rId19"/>
    <p:sldId id="317" r:id="rId20"/>
    <p:sldId id="307" r:id="rId21"/>
    <p:sldId id="282" r:id="rId22"/>
    <p:sldId id="298" r:id="rId23"/>
    <p:sldId id="301" r:id="rId24"/>
    <p:sldId id="300" r:id="rId25"/>
    <p:sldId id="312" r:id="rId26"/>
    <p:sldId id="299" r:id="rId27"/>
    <p:sldId id="302" r:id="rId28"/>
    <p:sldId id="289" r:id="rId29"/>
    <p:sldId id="297" r:id="rId30"/>
    <p:sldId id="291" r:id="rId31"/>
    <p:sldId id="292" r:id="rId32"/>
    <p:sldId id="293" r:id="rId33"/>
    <p:sldId id="294" r:id="rId34"/>
    <p:sldId id="295" r:id="rId35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273CA5-AA28-D389-4D51-96D76E7714D5}" name="Anaya Rodriguez, Laura" initials="LA" userId="S::laura.anayarodriguez@austin.utexas.edu::fd9b30df-008c-4c5f-b2eb-15ca040e50e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s, Kaitlin" initials="BK" lastIdx="2" clrIdx="0">
    <p:extLst>
      <p:ext uri="{19B8F6BF-5375-455C-9EA6-DF929625EA0E}">
        <p15:presenceInfo xmlns:p15="http://schemas.microsoft.com/office/powerpoint/2012/main" userId="S-1-5-21-527237240-963894560-725345543-12117145" providerId="AD"/>
      </p:ext>
    </p:extLst>
  </p:cmAuthor>
  <p:cmAuthor id="2" name="Nick Brothers" initials="NB" lastIdx="1" clrIdx="1">
    <p:extLst>
      <p:ext uri="{19B8F6BF-5375-455C-9EA6-DF929625EA0E}">
        <p15:presenceInfo xmlns:p15="http://schemas.microsoft.com/office/powerpoint/2012/main" userId="1BDRAupL7PSiaW9Y8JkUfvXNAOuPlgEOxQoCHEkQp9M=" providerId="None"/>
      </p:ext>
    </p:extLst>
  </p:cmAuthor>
  <p:cmAuthor id="3" name="Bruno,Maribel (HHSC)" initials="B(" lastIdx="31" clrIdx="2">
    <p:extLst>
      <p:ext uri="{19B8F6BF-5375-455C-9EA6-DF929625EA0E}">
        <p15:presenceInfo xmlns:p15="http://schemas.microsoft.com/office/powerpoint/2012/main" userId="S::Maribel.Bruno@hhs.texas.gov::8ce13b29-59f8-4d41-8d53-4e6d769bc3a7" providerId="AD"/>
      </p:ext>
    </p:extLst>
  </p:cmAuthor>
  <p:cmAuthor id="4" name="Becker,Kaleigh (HHSC)" initials="B(" lastIdx="15" clrIdx="3">
    <p:extLst>
      <p:ext uri="{19B8F6BF-5375-455C-9EA6-DF929625EA0E}">
        <p15:presenceInfo xmlns:p15="http://schemas.microsoft.com/office/powerpoint/2012/main" userId="S::Kaleigh.Becker01@hhs.texas.gov::3fcbc272-5691-404c-a09b-645b5c765af4" providerId="AD"/>
      </p:ext>
    </p:extLst>
  </p:cmAuthor>
  <p:cmAuthor id="5" name="Kirtz, Susan C" initials="KSC" lastIdx="4" clrIdx="4">
    <p:extLst>
      <p:ext uri="{19B8F6BF-5375-455C-9EA6-DF929625EA0E}">
        <p15:presenceInfo xmlns:p15="http://schemas.microsoft.com/office/powerpoint/2012/main" userId="S::susan.kirtz@austin.utexas.edu::5176dd27-692f-4190-90e9-6facb0c397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0870D2-1796-4D34-9FCD-834DB06B012D}" v="38" dt="2024-12-18T14:20:46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1" autoAdjust="0"/>
    <p:restoredTop sz="86364" autoAdjust="0"/>
  </p:normalViewPr>
  <p:slideViewPr>
    <p:cSldViewPr snapToGrid="0" snapToObjects="1">
      <p:cViewPr varScale="1">
        <p:scale>
          <a:sx n="49" d="100"/>
          <a:sy n="49" d="100"/>
        </p:scale>
        <p:origin x="882" y="48"/>
      </p:cViewPr>
      <p:guideLst/>
    </p:cSldViewPr>
  </p:slideViewPr>
  <p:outlineViewPr>
    <p:cViewPr>
      <p:scale>
        <a:sx n="33" d="100"/>
        <a:sy n="33" d="100"/>
      </p:scale>
      <p:origin x="0" y="-35372"/>
    </p:cViewPr>
  </p:outlineViewPr>
  <p:notesTextViewPr>
    <p:cViewPr>
      <p:scale>
        <a:sx n="145" d="100"/>
        <a:sy n="14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naya Rodriguez" userId="qlyGULccPLkSmW9TbYndNRN9jPGvmoMP4cn8pS6a9W8=" providerId="None" clId="Web-{260870D2-1796-4D34-9FCD-834DB06B012D}"/>
    <pc:docChg chg="modSld">
      <pc:chgData name="Laura Anaya Rodriguez" userId="qlyGULccPLkSmW9TbYndNRN9jPGvmoMP4cn8pS6a9W8=" providerId="None" clId="Web-{260870D2-1796-4D34-9FCD-834DB06B012D}" dt="2024-12-18T14:20:46.217" v="39" actId="20577"/>
      <pc:docMkLst>
        <pc:docMk/>
      </pc:docMkLst>
      <pc:sldChg chg="modSp">
        <pc:chgData name="Laura Anaya Rodriguez" userId="qlyGULccPLkSmW9TbYndNRN9jPGvmoMP4cn8pS6a9W8=" providerId="None" clId="Web-{260870D2-1796-4D34-9FCD-834DB06B012D}" dt="2024-12-18T14:20:46.217" v="39" actId="20577"/>
        <pc:sldMkLst>
          <pc:docMk/>
          <pc:sldMk cId="228812103" sldId="257"/>
        </pc:sldMkLst>
        <pc:spChg chg="mod">
          <ac:chgData name="Laura Anaya Rodriguez" userId="qlyGULccPLkSmW9TbYndNRN9jPGvmoMP4cn8pS6a9W8=" providerId="None" clId="Web-{260870D2-1796-4D34-9FCD-834DB06B012D}" dt="2024-12-18T14:20:46.217" v="39" actId="20577"/>
          <ac:spMkLst>
            <pc:docMk/>
            <pc:sldMk cId="228812103" sldId="257"/>
            <ac:spMk id="2" creationId="{61010552-1ECF-0911-BADF-CCE97A819F4E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6:55.617" v="8" actId="20577"/>
        <pc:sldMkLst>
          <pc:docMk/>
          <pc:sldMk cId="1777265187" sldId="259"/>
        </pc:sldMkLst>
        <pc:spChg chg="mod">
          <ac:chgData name="Laura Anaya Rodriguez" userId="qlyGULccPLkSmW9TbYndNRN9jPGvmoMP4cn8pS6a9W8=" providerId="None" clId="Web-{260870D2-1796-4D34-9FCD-834DB06B012D}" dt="2024-12-18T14:16:55.617" v="8" actId="20577"/>
          <ac:spMkLst>
            <pc:docMk/>
            <pc:sldMk cId="1777265187" sldId="259"/>
            <ac:spMk id="3" creationId="{A88E99A9-B33E-D468-C2A2-ED47DE72F3E0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7:06.633" v="10" actId="20577"/>
        <pc:sldMkLst>
          <pc:docMk/>
          <pc:sldMk cId="691575444" sldId="261"/>
        </pc:sldMkLst>
        <pc:spChg chg="mod">
          <ac:chgData name="Laura Anaya Rodriguez" userId="qlyGULccPLkSmW9TbYndNRN9jPGvmoMP4cn8pS6a9W8=" providerId="None" clId="Web-{260870D2-1796-4D34-9FCD-834DB06B012D}" dt="2024-12-18T14:17:06.633" v="10" actId="20577"/>
          <ac:spMkLst>
            <pc:docMk/>
            <pc:sldMk cId="691575444" sldId="261"/>
            <ac:spMk id="3" creationId="{12AD3FFC-2236-BD40-61FA-A66234F5F940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7:17.149" v="13" actId="20577"/>
        <pc:sldMkLst>
          <pc:docMk/>
          <pc:sldMk cId="1770482431" sldId="264"/>
        </pc:sldMkLst>
        <pc:spChg chg="mod">
          <ac:chgData name="Laura Anaya Rodriguez" userId="qlyGULccPLkSmW9TbYndNRN9jPGvmoMP4cn8pS6a9W8=" providerId="None" clId="Web-{260870D2-1796-4D34-9FCD-834DB06B012D}" dt="2024-12-18T14:17:17.149" v="13" actId="20577"/>
          <ac:spMkLst>
            <pc:docMk/>
            <pc:sldMk cId="1770482431" sldId="264"/>
            <ac:spMk id="3" creationId="{4A6797F9-9D74-8C44-E782-9D29C65A73B4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7:31.587" v="17" actId="20577"/>
        <pc:sldMkLst>
          <pc:docMk/>
          <pc:sldMk cId="3340303288" sldId="273"/>
        </pc:sldMkLst>
        <pc:spChg chg="mod">
          <ac:chgData name="Laura Anaya Rodriguez" userId="qlyGULccPLkSmW9TbYndNRN9jPGvmoMP4cn8pS6a9W8=" providerId="None" clId="Web-{260870D2-1796-4D34-9FCD-834DB06B012D}" dt="2024-12-18T14:17:31.587" v="17" actId="20577"/>
          <ac:spMkLst>
            <pc:docMk/>
            <pc:sldMk cId="3340303288" sldId="273"/>
            <ac:spMk id="3" creationId="{B7B8BF8E-A915-A617-A342-E6FC03A876EF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9:34.403" v="32"/>
        <pc:sldMkLst>
          <pc:docMk/>
          <pc:sldMk cId="4121988707" sldId="298"/>
        </pc:sldMkLst>
        <pc:picChg chg="mod">
          <ac:chgData name="Laura Anaya Rodriguez" userId="qlyGULccPLkSmW9TbYndNRN9jPGvmoMP4cn8pS6a9W8=" providerId="None" clId="Web-{260870D2-1796-4D34-9FCD-834DB06B012D}" dt="2024-12-18T14:19:34.403" v="32"/>
          <ac:picMkLst>
            <pc:docMk/>
            <pc:sldMk cId="4121988707" sldId="298"/>
            <ac:picMk id="8" creationId="{6871068E-5DC2-BA37-8CE1-18FB5D56B926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20:15.091" v="36"/>
        <pc:sldMkLst>
          <pc:docMk/>
          <pc:sldMk cId="688893641" sldId="299"/>
        </pc:sldMkLst>
        <pc:picChg chg="mod">
          <ac:chgData name="Laura Anaya Rodriguez" userId="qlyGULccPLkSmW9TbYndNRN9jPGvmoMP4cn8pS6a9W8=" providerId="None" clId="Web-{260870D2-1796-4D34-9FCD-834DB06B012D}" dt="2024-12-18T14:20:15.091" v="36"/>
          <ac:picMkLst>
            <pc:docMk/>
            <pc:sldMk cId="688893641" sldId="299"/>
            <ac:picMk id="7" creationId="{4F37F893-AD2A-E087-33A8-F61043C7A2F8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19:53.341" v="33"/>
        <pc:sldMkLst>
          <pc:docMk/>
          <pc:sldMk cId="512866164" sldId="300"/>
        </pc:sldMkLst>
        <pc:picChg chg="mod">
          <ac:chgData name="Laura Anaya Rodriguez" userId="qlyGULccPLkSmW9TbYndNRN9jPGvmoMP4cn8pS6a9W8=" providerId="None" clId="Web-{260870D2-1796-4D34-9FCD-834DB06B012D}" dt="2024-12-18T14:19:53.341" v="33"/>
          <ac:picMkLst>
            <pc:docMk/>
            <pc:sldMk cId="512866164" sldId="300"/>
            <ac:picMk id="7" creationId="{1083C369-509B-C654-2100-DF232E07216A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19:59.653" v="34"/>
        <pc:sldMkLst>
          <pc:docMk/>
          <pc:sldMk cId="2779168979" sldId="301"/>
        </pc:sldMkLst>
        <pc:picChg chg="mod">
          <ac:chgData name="Laura Anaya Rodriguez" userId="qlyGULccPLkSmW9TbYndNRN9jPGvmoMP4cn8pS6a9W8=" providerId="None" clId="Web-{260870D2-1796-4D34-9FCD-834DB06B012D}" dt="2024-12-18T14:19:59.653" v="34"/>
          <ac:picMkLst>
            <pc:docMk/>
            <pc:sldMk cId="2779168979" sldId="301"/>
            <ac:picMk id="7" creationId="{968632DA-6745-37BB-3D22-45B03BFCE146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20:24.060" v="37"/>
        <pc:sldMkLst>
          <pc:docMk/>
          <pc:sldMk cId="3332342702" sldId="302"/>
        </pc:sldMkLst>
        <pc:picChg chg="mod">
          <ac:chgData name="Laura Anaya Rodriguez" userId="qlyGULccPLkSmW9TbYndNRN9jPGvmoMP4cn8pS6a9W8=" providerId="None" clId="Web-{260870D2-1796-4D34-9FCD-834DB06B012D}" dt="2024-12-18T14:20:24.060" v="37"/>
          <ac:picMkLst>
            <pc:docMk/>
            <pc:sldMk cId="3332342702" sldId="302"/>
            <ac:picMk id="7" creationId="{DBC54C37-C08D-62BB-636C-0662B158C02C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20:07.466" v="35"/>
        <pc:sldMkLst>
          <pc:docMk/>
          <pc:sldMk cId="3190165534" sldId="312"/>
        </pc:sldMkLst>
        <pc:picChg chg="mod">
          <ac:chgData name="Laura Anaya Rodriguez" userId="qlyGULccPLkSmW9TbYndNRN9jPGvmoMP4cn8pS6a9W8=" providerId="None" clId="Web-{260870D2-1796-4D34-9FCD-834DB06B012D}" dt="2024-12-18T14:20:07.466" v="35"/>
          <ac:picMkLst>
            <pc:docMk/>
            <pc:sldMk cId="3190165534" sldId="312"/>
            <ac:picMk id="6" creationId="{18448BC7-9534-CE08-AB9D-00A5FC1A44AF}"/>
          </ac:picMkLst>
        </pc:picChg>
      </pc:sldChg>
      <pc:sldChg chg="modSp">
        <pc:chgData name="Laura Anaya Rodriguez" userId="qlyGULccPLkSmW9TbYndNRN9jPGvmoMP4cn8pS6a9W8=" providerId="None" clId="Web-{260870D2-1796-4D34-9FCD-834DB06B012D}" dt="2024-12-18T14:17:42.150" v="19" actId="20577"/>
        <pc:sldMkLst>
          <pc:docMk/>
          <pc:sldMk cId="2787799411" sldId="315"/>
        </pc:sldMkLst>
        <pc:spChg chg="mod">
          <ac:chgData name="Laura Anaya Rodriguez" userId="qlyGULccPLkSmW9TbYndNRN9jPGvmoMP4cn8pS6a9W8=" providerId="None" clId="Web-{260870D2-1796-4D34-9FCD-834DB06B012D}" dt="2024-12-18T14:17:42.150" v="19" actId="20577"/>
          <ac:spMkLst>
            <pc:docMk/>
            <pc:sldMk cId="2787799411" sldId="315"/>
            <ac:spMk id="3" creationId="{2C0E69EF-33A3-39A0-64FC-0381956FF142}"/>
          </ac:spMkLst>
        </pc:spChg>
      </pc:sldChg>
      <pc:sldChg chg="modSp">
        <pc:chgData name="Laura Anaya Rodriguez" userId="qlyGULccPLkSmW9TbYndNRN9jPGvmoMP4cn8pS6a9W8=" providerId="None" clId="Web-{260870D2-1796-4D34-9FCD-834DB06B012D}" dt="2024-12-18T14:18:31.948" v="30" actId="1076"/>
        <pc:sldMkLst>
          <pc:docMk/>
          <pc:sldMk cId="3200232026" sldId="317"/>
        </pc:sldMkLst>
        <pc:spChg chg="mod">
          <ac:chgData name="Laura Anaya Rodriguez" userId="qlyGULccPLkSmW9TbYndNRN9jPGvmoMP4cn8pS6a9W8=" providerId="None" clId="Web-{260870D2-1796-4D34-9FCD-834DB06B012D}" dt="2024-12-18T14:18:17.354" v="27" actId="20577"/>
          <ac:spMkLst>
            <pc:docMk/>
            <pc:sldMk cId="3200232026" sldId="317"/>
            <ac:spMk id="9" creationId="{BCC2DBE5-723D-772F-34B2-191FCE9D7656}"/>
          </ac:spMkLst>
        </pc:spChg>
        <pc:spChg chg="mod">
          <ac:chgData name="Laura Anaya Rodriguez" userId="qlyGULccPLkSmW9TbYndNRN9jPGvmoMP4cn8pS6a9W8=" providerId="None" clId="Web-{260870D2-1796-4D34-9FCD-834DB06B012D}" dt="2024-12-18T14:18:31.948" v="30" actId="1076"/>
          <ac:spMkLst>
            <pc:docMk/>
            <pc:sldMk cId="3200232026" sldId="317"/>
            <ac:spMk id="11" creationId="{2AEBF020-2F0B-783A-DF81-38D9E85394D8}"/>
          </ac:spMkLst>
        </pc:spChg>
        <pc:spChg chg="mod">
          <ac:chgData name="Laura Anaya Rodriguez" userId="qlyGULccPLkSmW9TbYndNRN9jPGvmoMP4cn8pS6a9W8=" providerId="None" clId="Web-{260870D2-1796-4D34-9FCD-834DB06B012D}" dt="2024-12-18T14:18:31.932" v="29" actId="1076"/>
          <ac:spMkLst>
            <pc:docMk/>
            <pc:sldMk cId="3200232026" sldId="317"/>
            <ac:spMk id="12" creationId="{7F03A366-189D-0D75-5772-57751B3CC1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21448-28CF-8047-8F8F-B1C840BC735F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D02C-163E-F24F-9E72-4AAF99EE2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9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5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=9U3MIFYGPek&amp;t=1s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75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https://www.youtube.com/watch?v=2w0zT1oCPVI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7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=is9I_BsjO_U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https://youtu.be/AR7NuBetJJg?si=6NRWm7IxfUQiZpYY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7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9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96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1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5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5D02C-163E-F24F-9E72-4AAF99EE23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20574000" cy="5943600"/>
          </a:xfrm>
        </p:spPr>
        <p:txBody>
          <a:bodyPr/>
          <a:lstStyle>
            <a:lvl1pPr algn="l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Title Slide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0879C78-323B-7740-8346-7D164DA83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400"/>
            <a:ext cx="20574000" cy="685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67D67C6-DC97-914C-AD9C-579610347E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10972799"/>
            <a:ext cx="20574000" cy="6858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 b="1" i="0" spc="30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PRESENTERS NAME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0C452C-8359-44F3-E8FF-B213F14AA59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657600" y="7315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E54C7AC8-6FAE-2D8E-854B-CA878E2B7E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6039" y="228602"/>
            <a:ext cx="5486395" cy="205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0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4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85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/>
              <a:t>Prescribed to help with pain from: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49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 Quot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17019C7-0C14-AEC8-7B27-6EA790596A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62050" y="7315205"/>
            <a:ext cx="9144000" cy="4800595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15BDA6B-6B2F-23E1-0383-67BFCE97C6A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62050" y="64008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Some examples of brand names include: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FDD2903-FDF4-65EF-807F-C3FF406FDE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2971806"/>
            <a:ext cx="9144000" cy="3429000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A585A4-C872-C938-258C-DF4F5EBEF7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9144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EB342-69BE-DDC3-401B-52E238078405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144838-1FF6-E6F4-B3D7-29D482B06D4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61275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CBE4C24-CC71-51A0-6964-6598CEB2396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71600" y="2514613"/>
            <a:ext cx="9144000" cy="9601187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8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>
              <a:defRPr sz="7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06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DECD8D4-6170-359E-BEDC-B3BE54D7F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1600"/>
            <a:ext cx="19202400" cy="2286000"/>
          </a:xfrm>
        </p:spPr>
        <p:txBody>
          <a:bodyPr/>
          <a:lstStyle>
            <a:lvl1pPr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How You Can Help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9CBA369C-2845-C71B-8E01-8BE1D16209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3600" y="9138005"/>
            <a:ext cx="13487400" cy="296394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4">
            <a:extLst>
              <a:ext uri="{FF2B5EF4-FFF2-40B4-BE49-F238E27FC236}">
                <a16:creationId xmlns:a16="http://schemas.microsoft.com/office/drawing/2014/main" id="{48EA1FA0-6A99-245D-4407-902A71A4AE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7772400"/>
            <a:ext cx="13487400" cy="1137005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047A119B-0105-29F8-0A11-3433C38FD7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FF2D090-E887-EEAB-3B01-77F1E7B717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0" y="5715000"/>
            <a:ext cx="13487400" cy="18288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133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DE45F8E-5CF4-9012-2C57-894F35F25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3600" y="8457931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251460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F9978726-BB8C-D728-AC58-A99F505E4E6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43600" y="9815946"/>
            <a:ext cx="13487400" cy="2286000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2217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E4B9250-3FF8-9A9F-51E6-0510AC921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87625" y="1377119"/>
            <a:ext cx="19202400" cy="22860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You Can Help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8ED9E3BC-B7D4-156B-9F89-8E1ED978F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43600" y="4343400"/>
            <a:ext cx="13487400" cy="1143000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3200" b="1" i="0" spc="0" baseline="0">
                <a:solidFill>
                  <a:schemeClr val="tx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Year: title here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77AB88F0-79F5-C0E9-3F42-58F74CB9F0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43600" y="5714999"/>
            <a:ext cx="13487400" cy="6623881"/>
          </a:xfrm>
        </p:spPr>
        <p:txBody>
          <a:bodyPr lIns="0" tIns="0" rIns="0" bIns="0" anchor="t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3199714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4pPr>
            <a:lvl5pPr marL="4113885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281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8EE64FE-2E7C-5666-14F2-E58DC800B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223" y="2743196"/>
            <a:ext cx="16459200" cy="18288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F7FDF97-123F-FCF5-9120-8F38DD5738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224" y="1828797"/>
            <a:ext cx="16459199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91D7251-14F6-81FD-3168-9DFF934CE9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59223" y="5029200"/>
            <a:ext cx="164592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45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A8C9F2-FFA0-3EAE-81EA-103158BB3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9096" y="2743195"/>
            <a:ext cx="16459201" cy="1828799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One Column Slide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6663BFB-98D0-4326-41C2-1FCB4E3B05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9096" y="1828797"/>
            <a:ext cx="16459327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9A245B-A678-F8F6-285B-644D1154CE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95909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BD73A0-0979-BA86-7D72-F96B70FE02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417556" y="5029200"/>
            <a:ext cx="8001000" cy="7315200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31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 descr="Full page image ">
            <a:extLst>
              <a:ext uri="{FF2B5EF4-FFF2-40B4-BE49-F238E27FC236}">
                <a16:creationId xmlns:a16="http://schemas.microsoft.com/office/drawing/2014/main" id="{65112CEB-F3F1-A448-818C-79B272BF57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5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</a:t>
            </a:r>
            <a:r>
              <a:rPr lang="en-US" dirty="0" err="1"/>
              <a:t>icn</a:t>
            </a:r>
            <a:r>
              <a:rPr lang="en-US" dirty="0"/>
              <a:t>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78352B-EDAC-E2F3-8471-AF0B7F965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1371600"/>
            <a:ext cx="20720304" cy="2286000"/>
          </a:xfrm>
        </p:spPr>
        <p:txBody>
          <a:bodyPr lIns="0" tIns="0" rIns="0" bIns="0"/>
          <a:lstStyle>
            <a:lvl1pPr algn="ctr">
              <a:lnSpc>
                <a:spcPct val="125000"/>
              </a:lnSpc>
              <a:defRPr sz="60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have experienced an opioid overdose or know someone who has.</a:t>
            </a:r>
          </a:p>
        </p:txBody>
      </p:sp>
    </p:spTree>
    <p:extLst>
      <p:ext uri="{BB962C8B-B14F-4D97-AF65-F5344CB8AC3E}">
        <p14:creationId xmlns:p14="http://schemas.microsoft.com/office/powerpoint/2010/main" val="3827746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L) Imag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704CAF-C049-433F-C707-48581650550E}"/>
              </a:ext>
            </a:extLst>
          </p:cNvPr>
          <p:cNvSpPr/>
          <p:nvPr userDrawn="1"/>
        </p:nvSpPr>
        <p:spPr>
          <a:xfrm>
            <a:off x="0" y="0"/>
            <a:ext cx="12188825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CEC4BEF9-5BC9-0546-A943-9ECEE297F9F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188825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6203F3A-8B43-9763-D7C3-D4BB4B2679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4572000"/>
            <a:ext cx="9144000" cy="7315203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268DD5-7CFA-3708-CF30-F292E9384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2743195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(L)</a:t>
            </a:r>
            <a:br>
              <a:rPr lang="en-US" dirty="0"/>
            </a:br>
            <a:r>
              <a:rPr lang="en-US" dirty="0"/>
              <a:t>Image (R)</a:t>
            </a:r>
          </a:p>
        </p:txBody>
      </p:sp>
    </p:spTree>
    <p:extLst>
      <p:ext uri="{BB962C8B-B14F-4D97-AF65-F5344CB8AC3E}">
        <p14:creationId xmlns:p14="http://schemas.microsoft.com/office/powerpoint/2010/main" val="188536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Or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EFE41-054D-7542-B4AA-C0C95B1CEA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3200400"/>
            <a:ext cx="10360025" cy="5943600"/>
          </a:xfrm>
        </p:spPr>
        <p:txBody>
          <a:bodyPr/>
          <a:lstStyle>
            <a:lvl1pPr algn="l">
              <a:defRPr sz="115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Organization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C30C-D5D8-AC0F-9731-0FE40054E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64124" y="914401"/>
            <a:ext cx="3999126" cy="1870239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16B9DCE-361F-C738-D30E-91B4F048B8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10058399"/>
            <a:ext cx="10360025" cy="1828800"/>
          </a:xfrm>
        </p:spPr>
        <p:txBody>
          <a:bodyPr lIns="0" tIns="0" rIns="182880" bIns="0">
            <a:no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n-lt"/>
                <a:ea typeface="Fira Sans" panose="020B05030500000200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Texas Targeted Opioid Response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C4EFF6B-758C-40C1-BDAA-CCB8F76DA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2286001"/>
            <a:ext cx="10360025" cy="914399"/>
          </a:xfrm>
        </p:spPr>
        <p:txBody>
          <a:bodyPr lIns="0" tIns="0" rIns="182880" bIns="0" anchor="ctr">
            <a:noAutofit/>
          </a:bodyPr>
          <a:lstStyle>
            <a:lvl1pPr marL="0" indent="0" algn="l">
              <a:buNone/>
              <a:defRPr sz="2800" b="1" i="0" spc="300">
                <a:solidFill>
                  <a:schemeClr val="accent2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4400">
                <a:solidFill>
                  <a:schemeClr val="bg1"/>
                </a:solidFill>
              </a:defRPr>
            </a:lvl3pPr>
            <a:lvl4pPr algn="ctr">
              <a:defRPr sz="4400">
                <a:solidFill>
                  <a:schemeClr val="bg1"/>
                </a:solidFill>
              </a:defRPr>
            </a:lvl4pPr>
            <a:lvl5pPr algn="ctr"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Picture Placeholder 2" descr="Right side image ">
            <a:extLst>
              <a:ext uri="{FF2B5EF4-FFF2-40B4-BE49-F238E27FC236}">
                <a16:creationId xmlns:a16="http://schemas.microsoft.com/office/drawing/2014/main" id="{6F42350F-911E-6BCA-B728-639AD3EF00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38760" y="0"/>
            <a:ext cx="11438890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PLACE YOUR ORGANIZATION LOGOS HERE</a:t>
            </a:r>
          </a:p>
        </p:txBody>
      </p:sp>
    </p:spTree>
    <p:extLst>
      <p:ext uri="{BB962C8B-B14F-4D97-AF65-F5344CB8AC3E}">
        <p14:creationId xmlns:p14="http://schemas.microsoft.com/office/powerpoint/2010/main" val="2130627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)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2F6AD1-7CA1-3BFE-EF38-FB02E3F03E04}"/>
              </a:ext>
            </a:extLst>
          </p:cNvPr>
          <p:cNvSpPr/>
          <p:nvPr userDrawn="1"/>
        </p:nvSpPr>
        <p:spPr>
          <a:xfrm>
            <a:off x="12188699" y="0"/>
            <a:ext cx="12188952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93E93E0-6ABF-694A-A8E3-7C29AB7170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62050" y="4572000"/>
            <a:ext cx="9144000" cy="7315204"/>
          </a:xfrm>
        </p:spPr>
        <p:txBody>
          <a:bodyPr wrap="square" lIns="0" tIns="0" rIns="0" bIns="0">
            <a:noAutofit/>
          </a:bodyPr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lang="en-US" sz="2800" dirty="0">
                <a:latin typeface="+mn-lt"/>
                <a:ea typeface="Fira Sans" panose="020B0503050000020004" pitchFamily="34" charset="0"/>
                <a:cs typeface="Fira Sans" panose="020B0503050000020004" pitchFamily="34" charset="0"/>
              </a:defRPr>
            </a:lvl1pPr>
            <a:lvl2pPr marL="1371371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2pPr>
            <a:lvl3pPr marL="2285543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3pPr>
            <a:lvl4pPr marL="3199714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4pPr>
            <a:lvl5pPr marL="4113885" indent="-457200">
              <a:lnSpc>
                <a:spcPct val="125000"/>
              </a:lnSpc>
              <a:buFont typeface="Arial" panose="020B0604020202020204" pitchFamily="34" charset="0"/>
              <a:buChar char="•"/>
              <a:defRPr sz="2800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F3336-1163-584A-BEA0-71736513E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2050" y="2743194"/>
            <a:ext cx="9144000" cy="1828799"/>
          </a:xfrm>
        </p:spPr>
        <p:txBody>
          <a:bodyPr lIns="0" tIns="0" rIns="0" bIns="0" anchor="t"/>
          <a:lstStyle>
            <a:lvl1pPr>
              <a:lnSpc>
                <a:spcPct val="125000"/>
              </a:lnSpc>
              <a:defRPr sz="6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Text (R)</a:t>
            </a:r>
            <a:br>
              <a:rPr lang="en-US" dirty="0"/>
            </a:br>
            <a:r>
              <a:rPr lang="en-US" dirty="0"/>
              <a:t>Image (L)</a:t>
            </a:r>
          </a:p>
        </p:txBody>
      </p:sp>
      <p:sp>
        <p:nvSpPr>
          <p:cNvPr id="10" name="Picture Placeholder 2" descr="Right side image ">
            <a:extLst>
              <a:ext uri="{FF2B5EF4-FFF2-40B4-BE49-F238E27FC236}">
                <a16:creationId xmlns:a16="http://schemas.microsoft.com/office/drawing/2014/main" id="{FBC99BCD-B4C6-5679-5840-DD867E0E28B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27" y="0"/>
            <a:ext cx="12188952" cy="13716000"/>
          </a:xfrm>
          <a:solidFill>
            <a:schemeClr val="bg1">
              <a:lumMod val="95000"/>
            </a:schemeClr>
          </a:solidFill>
        </p:spPr>
        <p:txBody>
          <a:bodyPr lIns="914400" tIns="914400" rIns="914400" bIns="914400"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17269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9BCFA-DD3B-0A41-B02E-DA12D294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2285999"/>
            <a:ext cx="20574000" cy="5943599"/>
          </a:xfrm>
        </p:spPr>
        <p:txBody>
          <a:bodyPr/>
          <a:lstStyle>
            <a:lvl1pPr algn="ctr"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Recovery is Possible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DFEB7-D6A8-D039-09AF-8868E52772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225" y="8229598"/>
            <a:ext cx="16459200" cy="1981202"/>
          </a:xfrm>
        </p:spPr>
        <p:txBody>
          <a:bodyPr/>
          <a:lstStyle>
            <a:lvl1pPr marL="0" marR="0" indent="0" algn="ctr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4DDB662-944D-1014-DC04-843EE73903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8800" y="10972800"/>
            <a:ext cx="20574000" cy="701675"/>
          </a:xfrm>
        </p:spPr>
        <p:txBody>
          <a:bodyPr/>
          <a:lstStyle>
            <a:lvl1pPr algn="ctr">
              <a:defRPr b="1" i="0" spc="3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799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FB2C23F-ADD7-8A6B-E67B-C1D17A40B0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C4FDE-7442-1E67-69EC-7DF17731C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565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Section Break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5817CA-4B75-3632-CDAC-5C948C1517A5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6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E870C2F-E37C-D73A-9903-5E1FDED540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DB270-D203-B725-BFF8-3818F1704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Burgundy Section Break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10DD02-06F9-BA44-ACE0-51E6BA7E9179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>
            <a:solidFill>
              <a:schemeClr val="accent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B25A94B-807A-1C40-AE11-97F5AFD047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5029200"/>
            <a:ext cx="3657600" cy="36576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sz="20000" b="1" i="0">
                <a:solidFill>
                  <a:schemeClr val="bg1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 sz="20000"/>
            </a:lvl2pPr>
            <a:lvl3pPr>
              <a:defRPr sz="20000"/>
            </a:lvl3pPr>
            <a:lvl4pPr>
              <a:defRPr sz="20000"/>
            </a:lvl4pPr>
            <a:lvl5pPr>
              <a:defRPr sz="20000"/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BBD14-A1DA-7E4C-AACC-92740FC2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760" y="5029200"/>
            <a:ext cx="12801600" cy="3657600"/>
          </a:xfrm>
        </p:spPr>
        <p:txBody>
          <a:bodyPr/>
          <a:lstStyle>
            <a:lvl1pPr marL="0" marR="0" indent="0" algn="l" defTabSz="18283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Navy Section Break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45F3A7-6598-76B1-9AFB-4C46282A581E}"/>
              </a:ext>
            </a:extLst>
          </p:cNvPr>
          <p:cNvCxnSpPr/>
          <p:nvPr userDrawn="1"/>
        </p:nvCxnSpPr>
        <p:spPr>
          <a:xfrm>
            <a:off x="7633010" y="5029200"/>
            <a:ext cx="0" cy="3657600"/>
          </a:xfrm>
          <a:prstGeom prst="line">
            <a:avLst/>
          </a:prstGeom>
          <a:ln w="1016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04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41DF-F796-4343-9761-C4FDE56E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286000"/>
            <a:ext cx="11887200" cy="1828800"/>
          </a:xfrm>
        </p:spPr>
        <p:txBody>
          <a:bodyPr lIns="0" tIns="0" rIns="0" bIns="0"/>
          <a:lstStyle>
            <a:lvl1pPr>
              <a:defRPr sz="115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6E0721B-6BD8-DA6F-AFD3-618CF1A757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00400" y="5486400"/>
            <a:ext cx="11887200" cy="5943600"/>
          </a:xfrm>
        </p:spPr>
        <p:txBody>
          <a:bodyPr lIns="0" tIns="0" rIns="0" bIns="0">
            <a:noAutofit/>
          </a:bodyPr>
          <a:lstStyle>
            <a:lvl1pPr marL="742950" marR="0" indent="-742950" algn="l" defTabSz="1828343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4000">
                <a:solidFill>
                  <a:schemeClr val="tx2"/>
                </a:solidFill>
                <a:latin typeface="+mn-lt"/>
                <a:ea typeface="Fira Sans" panose="020B0503050000020004" pitchFamily="34" charset="0"/>
              </a:defRPr>
            </a:lvl1pPr>
            <a:lvl2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2pPr>
            <a:lvl3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3pPr>
            <a:lvl4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4pPr>
            <a:lvl5pPr>
              <a:lnSpc>
                <a:spcPct val="250000"/>
              </a:lnSpc>
              <a:defRPr sz="2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  <a:p>
            <a:pPr lvl="0"/>
            <a:r>
              <a:rPr lang="en-US" dirty="0"/>
              <a:t>You can write here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7EDC71-0304-EAF1-2A3A-33B720002FD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029200" y="2743200"/>
            <a:ext cx="0" cy="3657600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0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5F31E0A5-6C2E-3771-5550-A7EA1969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20" b="12053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7AFF98C-37DC-3D24-8BEC-8D092213F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4377904" cy="13716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6F3BBB13-2735-3E70-6B7E-0A4A82034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7425" y="4114800"/>
            <a:ext cx="22402800" cy="4572000"/>
          </a:xfrm>
        </p:spPr>
        <p:txBody>
          <a:bodyPr/>
          <a:lstStyle>
            <a:lvl1pPr marL="914400" indent="-914400">
              <a:defRPr sz="96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“1 in 4 Texans have experienced an opioid overdose or know someone who has.”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71512F6-7628-B07E-1142-5DD95AEA5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0552" y="10287000"/>
            <a:ext cx="20116800" cy="1371600"/>
          </a:xfrm>
        </p:spPr>
        <p:txBody>
          <a:bodyPr/>
          <a:lstStyle>
            <a:lvl1pPr>
              <a:lnSpc>
                <a:spcPct val="125000"/>
              </a:lnSpc>
              <a:defRPr b="0" i="0">
                <a:solidFill>
                  <a:schemeClr val="bg1"/>
                </a:solidFill>
                <a:latin typeface="+mn-lt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- Based on results from panel surveys conducted in 2020 and 2021 with a total of 3,347 adult participants throughout the state of Texas. Participants were selected to reflect current Texas demographics, including age, gender and ethnicity.</a:t>
            </a:r>
          </a:p>
        </p:txBody>
      </p:sp>
    </p:spTree>
    <p:extLst>
      <p:ext uri="{BB962C8B-B14F-4D97-AF65-F5344CB8AC3E}">
        <p14:creationId xmlns:p14="http://schemas.microsoft.com/office/powerpoint/2010/main" val="19177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n 4 Tex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1EEC-B203-8C49-8E48-741D68983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143000"/>
            <a:ext cx="10058400" cy="2286000"/>
          </a:xfrm>
        </p:spPr>
        <p:txBody>
          <a:bodyPr lIns="0" tIns="0" rIns="0" bIns="0" anchor="t"/>
          <a:lstStyle>
            <a:lvl1pPr>
              <a:lnSpc>
                <a:spcPct val="100000"/>
              </a:lnSpc>
              <a:defRPr sz="4400" b="1" i="0" spc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1 in 4 Texans has experienced an opioid overdose or knows someone who has.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D7C475-3D83-87BA-C365-679335F7DC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490450" y="0"/>
            <a:ext cx="11887200" cy="137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400"/>
            </a:lvl1pPr>
          </a:lstStyle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6000" dirty="0">
              <a:solidFill>
                <a:schemeClr val="tx1"/>
              </a:solidFill>
            </a:endParaRPr>
          </a:p>
          <a:p>
            <a:pPr marL="457086" marR="0" lvl="0" indent="-457086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6000" dirty="0">
                <a:solidFill>
                  <a:schemeClr val="tx1"/>
                </a:solidFill>
              </a:rPr>
              <a:t>MAP WITH MOST AFFECTED COUNTIES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AE58E98-4284-C1DC-E0F3-8DF89EC766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7135090"/>
            <a:ext cx="10058400" cy="5437909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25000"/>
              </a:lnSpc>
            </a:pPr>
            <a:r>
              <a:rPr lang="en-US" dirty="0"/>
              <a:t>From 2019-2021, 11,659 Texans died from an </a:t>
            </a:r>
            <a:br>
              <a:rPr lang="en-US" dirty="0"/>
            </a:br>
            <a:r>
              <a:rPr lang="en-US" dirty="0"/>
              <a:t>opioid-related overdose.</a:t>
            </a:r>
          </a:p>
          <a:p>
            <a:pPr>
              <a:lnSpc>
                <a:spcPct val="125000"/>
              </a:lnSpc>
            </a:pPr>
            <a:r>
              <a:rPr lang="en-US" dirty="0"/>
              <a:t>Comparatively, 15,410 Texans died from an </a:t>
            </a:r>
            <a:br>
              <a:rPr lang="en-US" dirty="0"/>
            </a:br>
            <a:r>
              <a:rPr lang="en-US" dirty="0"/>
              <a:t>opioid-related overdose between 1999-2016.</a:t>
            </a:r>
          </a:p>
          <a:p>
            <a:pPr>
              <a:lnSpc>
                <a:spcPct val="125000"/>
              </a:lnSpc>
            </a:pPr>
            <a:r>
              <a:rPr lang="en-US" dirty="0"/>
              <a:t>Prescription drug overdose is a leading cause of maternal mortality in Texas.</a:t>
            </a:r>
          </a:p>
          <a:p>
            <a:pPr>
              <a:lnSpc>
                <a:spcPct val="125000"/>
              </a:lnSpc>
            </a:pPr>
            <a:r>
              <a:rPr lang="en-US" dirty="0"/>
              <a:t>Nearly one in five Texas high school students have taken prescription drugs without a doctor’s prescription.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FD007D0-0C40-48B0-271F-C61BD071E6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1600" y="4854954"/>
            <a:ext cx="10058400" cy="2272677"/>
          </a:xfrm>
        </p:spPr>
        <p:txBody>
          <a:bodyPr numCol="2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1371371" indent="-457200">
              <a:buFont typeface="Arial" panose="020B0604020202020204" pitchFamily="34" charset="0"/>
              <a:buChar char="•"/>
              <a:defRPr/>
            </a:lvl2pPr>
          </a:lstStyle>
          <a:p>
            <a:pPr lvl="1">
              <a:lnSpc>
                <a:spcPct val="125000"/>
              </a:lnSpc>
            </a:pPr>
            <a:r>
              <a:rPr lang="en-US" dirty="0"/>
              <a:t>Harris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Dallas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Bexar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Travis County</a:t>
            </a:r>
          </a:p>
          <a:p>
            <a:pPr lvl="1">
              <a:lnSpc>
                <a:spcPct val="125000"/>
              </a:lnSpc>
            </a:pPr>
            <a:r>
              <a:rPr lang="en-US" dirty="0"/>
              <a:t>Tarrant County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952BA8-6455-82C0-B9B6-77C5263800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71600" y="3429000"/>
            <a:ext cx="10058400" cy="1412632"/>
          </a:xfrm>
        </p:spPr>
        <p:txBody>
          <a:bodyPr numCol="1"/>
          <a:lstStyle>
            <a:lvl1pPr marL="457200" indent="-457200">
              <a:lnSpc>
                <a:spcPct val="100000"/>
              </a:lnSpc>
              <a:buFont typeface="Arial" panose="020B0604020202020204" pitchFamily="34" charset="0"/>
              <a:buChar char="•"/>
              <a:defRPr/>
            </a:lvl1pPr>
            <a:lvl2pPr marL="914171" indent="0">
              <a:buFont typeface="Arial" panose="020B0604020202020204" pitchFamily="34" charset="0"/>
              <a:buNone/>
              <a:defRPr/>
            </a:lvl2pPr>
          </a:lstStyle>
          <a:p>
            <a:pPr lvl="0">
              <a:lnSpc>
                <a:spcPct val="125000"/>
              </a:lnSpc>
            </a:pPr>
            <a:r>
              <a:rPr lang="en-US" dirty="0"/>
              <a:t>Top 5 counties in Texas with the highest counts of opioid overdose deaths (as of 2019).</a:t>
            </a:r>
          </a:p>
        </p:txBody>
      </p:sp>
    </p:spTree>
    <p:extLst>
      <p:ext uri="{BB962C8B-B14F-4D97-AF65-F5344CB8AC3E}">
        <p14:creationId xmlns:p14="http://schemas.microsoft.com/office/powerpoint/2010/main" val="10580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 Quote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9EA9BD-0594-09F6-5B1D-9088978CAEF2}"/>
              </a:ext>
            </a:extLst>
          </p:cNvPr>
          <p:cNvSpPr/>
          <p:nvPr userDrawn="1"/>
        </p:nvSpPr>
        <p:spPr>
          <a:xfrm>
            <a:off x="0" y="0"/>
            <a:ext cx="1218895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DE7A8-FBE6-DF03-CF2E-B5EA1DB2DC8A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200400" y="228606"/>
            <a:ext cx="0" cy="365760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4F06878-236C-EB27-6669-45E692102D8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71600" y="2514607"/>
            <a:ext cx="9144000" cy="9601187"/>
          </a:xfrm>
        </p:spPr>
        <p:txBody>
          <a:bodyPr numCol="1">
            <a:noAutofit/>
          </a:bodyPr>
          <a:lstStyle>
            <a:lvl1pPr marL="0" indent="0">
              <a:lnSpc>
                <a:spcPct val="125000"/>
              </a:lnSpc>
              <a:buFont typeface="Arial" panose="020B0604020202020204" pitchFamily="34" charset="0"/>
              <a:buNone/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Prescription opioids are 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C45A7B-F057-72ED-88DB-4684DCD70D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62050" y="3429000"/>
            <a:ext cx="9144000" cy="365760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DA3264C-E7AA-5323-F58F-B8B7BE755A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862050" y="2057406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7BE9842-3F92-1354-1BCF-9223438B7DA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62050" y="8458188"/>
            <a:ext cx="9144000" cy="3657594"/>
          </a:xfrm>
        </p:spPr>
        <p:txBody>
          <a:bodyPr numCol="1"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/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Cancer, and more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3073054-3B72-9927-3831-948449DDA5C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3862050" y="7086594"/>
            <a:ext cx="9144000" cy="1371594"/>
          </a:xfrm>
        </p:spPr>
        <p:txBody>
          <a:bodyPr/>
          <a:lstStyle>
            <a:lvl1pPr marL="457200" indent="-457200">
              <a:lnSpc>
                <a:spcPct val="125000"/>
              </a:lnSpc>
              <a:buFont typeface="Arial" panose="020B0604020202020204" pitchFamily="34" charset="0"/>
              <a:buChar char="•"/>
              <a:defRPr b="1" i="0">
                <a:solidFill>
                  <a:schemeClr val="accent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lnSpc>
                <a:spcPct val="125000"/>
              </a:lnSpc>
              <a:defRPr/>
            </a:lvl2pPr>
            <a:lvl3pPr>
              <a:lnSpc>
                <a:spcPct val="125000"/>
              </a:lnSpc>
              <a:defRPr/>
            </a:lvl3pPr>
            <a:lvl4pPr>
              <a:lnSpc>
                <a:spcPct val="125000"/>
              </a:lnSpc>
              <a:defRPr/>
            </a:lvl4pPr>
            <a:lvl5pPr>
              <a:lnSpc>
                <a:spcPct val="125000"/>
              </a:lnSpc>
              <a:defRPr/>
            </a:lvl5pPr>
          </a:lstStyle>
          <a:p>
            <a:pPr marL="0" indent="0">
              <a:buNone/>
            </a:pPr>
            <a:r>
              <a:rPr lang="en-US" b="1" dirty="0"/>
              <a:t>Prescribed to help with pain from:</a:t>
            </a:r>
          </a:p>
        </p:txBody>
      </p:sp>
    </p:spTree>
    <p:extLst>
      <p:ext uri="{BB962C8B-B14F-4D97-AF65-F5344CB8AC3E}">
        <p14:creationId xmlns:p14="http://schemas.microsoft.com/office/powerpoint/2010/main" val="375028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72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74" r:id="rId3"/>
    <p:sldLayoutId id="2147483675" r:id="rId4"/>
    <p:sldLayoutId id="2147483676" r:id="rId5"/>
    <p:sldLayoutId id="2147483672" r:id="rId6"/>
    <p:sldLayoutId id="2147483673" r:id="rId7"/>
    <p:sldLayoutId id="2147483680" r:id="rId8"/>
    <p:sldLayoutId id="2147483696" r:id="rId9"/>
    <p:sldLayoutId id="2147483695" r:id="rId10"/>
    <p:sldLayoutId id="2147483698" r:id="rId11"/>
    <p:sldLayoutId id="2147483699" r:id="rId12"/>
    <p:sldLayoutId id="2147483691" r:id="rId13"/>
    <p:sldLayoutId id="2147483678" r:id="rId14"/>
    <p:sldLayoutId id="2147483690" r:id="rId15"/>
    <p:sldLayoutId id="2147483681" r:id="rId16"/>
    <p:sldLayoutId id="2147483688" r:id="rId17"/>
    <p:sldLayoutId id="2147483684" r:id="rId18"/>
    <p:sldLayoutId id="2147483682" r:id="rId19"/>
    <p:sldLayoutId id="2147483686" r:id="rId20"/>
    <p:sldLayoutId id="2147483685" r:id="rId21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9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2w0zT1oCPVI?feature=oembed" TargetMode="External"/><Relationship Id="rId5" Type="http://schemas.openxmlformats.org/officeDocument/2006/relationships/hyperlink" Target="https://www.youtube.com/watch?v=2w0zT1oCPVI&amp;t=2s" TargetMode="Externa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is9I_BsjO_U?feature=oembed" TargetMode="External"/><Relationship Id="rId5" Type="http://schemas.openxmlformats.org/officeDocument/2006/relationships/hyperlink" Target="https://www.youtube.com/watch?v=is9I_BsjO_U" TargetMode="Externa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AR7NuBetJJg?start=1&amp;feature=oembed" TargetMode="External"/><Relationship Id="rId5" Type="http://schemas.openxmlformats.org/officeDocument/2006/relationships/hyperlink" Target="https://youtu.be/AR7NuBetJJg?si=Cle-rmD9wmTgzZik" TargetMode="Externa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aloxonetexa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xopioidresponse.org/resources" TargetMode="External"/><Relationship Id="rId2" Type="http://schemas.openxmlformats.org/officeDocument/2006/relationships/hyperlink" Target="https://chat.988lifeline.org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emf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9U3MIFYGPek?feature=oembed" TargetMode="External"/><Relationship Id="rId5" Type="http://schemas.openxmlformats.org/officeDocument/2006/relationships/hyperlink" Target="https://www.youtube.com/watch?v=9U3MIFYGPek&amp;t=1s" TargetMode="Externa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healthdata.dshs.texas.gov/dashboards/drugs-and-alcohol/opioids/" TargetMode="Externa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10552-1ECF-0911-BADF-CCE97A81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Preventing Prescription Opioid and Fentanyl Overdose 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42E5-4502-C201-A4EE-89BD85FF46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Texas Targeted Opioid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21936-9D7D-60C1-375D-885298CEB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PRESENTERS NAME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See How Prescription Opioids Work">
            <a:hlinkClick r:id="" action="ppaction://media"/>
            <a:extLst>
              <a:ext uri="{FF2B5EF4-FFF2-40B4-BE49-F238E27FC236}">
                <a16:creationId xmlns:a16="http://schemas.microsoft.com/office/drawing/2014/main" id="{0B54B308-8520-D091-8000-C46890A7D3B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546" y="1033128"/>
            <a:ext cx="20720304" cy="117069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5E8B-4ED7-9AF0-C22E-28F9A235D4D2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See How Prescription Opioids Work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797286-89AE-561F-B8D4-A9597EEF1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Prescription opioids are a class of powerful pain management medications.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BDF5F-A2ED-855C-1673-69FB0C6C062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Prescribed to help with pain from: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7154B-BEF1-B685-8B03-3ECBF56F82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A serious injury</a:t>
            </a:r>
          </a:p>
          <a:p>
            <a:r>
              <a:rPr lang="en-US" dirty="0"/>
              <a:t>Surgery</a:t>
            </a:r>
          </a:p>
          <a:p>
            <a:r>
              <a:rPr lang="en-US" dirty="0"/>
              <a:t>C-section birth</a:t>
            </a:r>
          </a:p>
          <a:p>
            <a:r>
              <a:rPr lang="en-US" dirty="0"/>
              <a:t>Cancer and more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59EC8-CE35-3AB6-5A31-8D31A4CF18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Some examples of brand names include: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3E6373-5C46-5E93-5B20-ABA2CC686E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Lortab</a:t>
            </a:r>
          </a:p>
          <a:p>
            <a:r>
              <a:rPr lang="en-US" dirty="0"/>
              <a:t>Ultram</a:t>
            </a:r>
          </a:p>
          <a:p>
            <a:r>
              <a:rPr lang="en-US" dirty="0"/>
              <a:t>Tylenol with Codeine</a:t>
            </a:r>
          </a:p>
          <a:p>
            <a:r>
              <a:rPr lang="en-US" dirty="0"/>
              <a:t>Percocet</a:t>
            </a:r>
          </a:p>
          <a:p>
            <a:r>
              <a:rPr lang="en-US" dirty="0"/>
              <a:t>Vicodin</a:t>
            </a:r>
          </a:p>
          <a:p>
            <a:r>
              <a:rPr lang="en-US" dirty="0"/>
              <a:t>OxyContin</a:t>
            </a:r>
          </a:p>
        </p:txBody>
      </p:sp>
    </p:spTree>
    <p:extLst>
      <p:ext uri="{BB962C8B-B14F-4D97-AF65-F5344CB8AC3E}">
        <p14:creationId xmlns:p14="http://schemas.microsoft.com/office/powerpoint/2010/main" val="15410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5B158D-5F79-9656-DCB5-004D249CE4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B8BF8E-A915-A617-A342-E6FC03A87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are </a:t>
            </a:r>
            <a:br>
              <a:rPr lang="en-US" dirty="0"/>
            </a:br>
            <a:r>
              <a:rPr lang="en-US" dirty="0">
                <a:latin typeface="Arial Black"/>
              </a:rPr>
              <a:t>the risks of prescription opioids?</a:t>
            </a:r>
          </a:p>
        </p:txBody>
      </p:sp>
    </p:spTree>
    <p:extLst>
      <p:ext uri="{BB962C8B-B14F-4D97-AF65-F5344CB8AC3E}">
        <p14:creationId xmlns:p14="http://schemas.microsoft.com/office/powerpoint/2010/main" val="3340303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earn the Risks of Opioid Misuse">
            <a:hlinkClick r:id="" action="ppaction://media"/>
            <a:extLst>
              <a:ext uri="{FF2B5EF4-FFF2-40B4-BE49-F238E27FC236}">
                <a16:creationId xmlns:a16="http://schemas.microsoft.com/office/drawing/2014/main" id="{E6072F5A-44F5-4CAE-4E8D-ED28671E69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86008" y="980408"/>
            <a:ext cx="20805633" cy="11755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69093-CC50-0CCD-178B-9860A88C8989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400" b="1" dirty="0">
                <a:effectLst/>
                <a:latin typeface="Roboto" panose="02000000000000000000" pitchFamily="2" charset="0"/>
                <a:hlinkClick r:id="rId5"/>
              </a:rPr>
              <a:t>Learn the Risks of Opioid Misuse</a:t>
            </a:r>
            <a:endParaRPr lang="en-US" sz="2400" b="1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162DC-8D5E-FC94-5DAC-EE4C3EDA1D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Your body can become dependent on prescription opioids after just seven days, potentially setting you on a path toward addiction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CB835-3B33-40E6-F64E-7C56D9D70F1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Your body and brain quickly get used to the medication. As a result: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FD101-FBE6-448E-68CB-425904EF71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The prescribed amount becomes less and less effective.</a:t>
            </a:r>
          </a:p>
          <a:p>
            <a:r>
              <a:rPr lang="en-US" dirty="0"/>
              <a:t>You would need more to manage the pain, which increases the risk of misuse and overdose.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B7907-083F-0881-19E0-2E69B44447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400806"/>
            <a:ext cx="9144000" cy="13715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Look for signs of withdrawal after physical dependence, such as: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0C388-B0D2-2E46-188E-97E073583C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7772400"/>
            <a:ext cx="9144000" cy="365759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42424"/>
                </a:solidFill>
              </a:rPr>
              <a:t>Insomnia</a:t>
            </a:r>
          </a:p>
          <a:p>
            <a:r>
              <a:rPr lang="en-US" dirty="0">
                <a:solidFill>
                  <a:srgbClr val="242424"/>
                </a:solidFill>
              </a:rPr>
              <a:t>Anxiety</a:t>
            </a:r>
          </a:p>
          <a:p>
            <a:r>
              <a:rPr lang="en-US" dirty="0">
                <a:solidFill>
                  <a:srgbClr val="242424"/>
                </a:solidFill>
              </a:rPr>
              <a:t>Nausea</a:t>
            </a:r>
          </a:p>
          <a:p>
            <a:r>
              <a:rPr lang="en-US" dirty="0">
                <a:solidFill>
                  <a:srgbClr val="242424"/>
                </a:solidFill>
              </a:rPr>
              <a:t>Muscle aches</a:t>
            </a:r>
          </a:p>
          <a:p>
            <a:r>
              <a:rPr lang="en-US" dirty="0">
                <a:solidFill>
                  <a:srgbClr val="242424"/>
                </a:solidFill>
              </a:rPr>
              <a:t>Restlessness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84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F3AD18-624D-D88A-0A11-BB13CD90A9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Opioids are powerful medications for people with severe pain, but misusing them can be dangerous or even deadly.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C6EBB-4913-C874-346E-F11157480A8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Misuse is taking opioids any way other than what is prescribed by a doctor. Examples of misuse include: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4171F-A0B8-321B-2D36-C00A0DF01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4023360"/>
            <a:ext cx="9144000" cy="24807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Taking more than prescribed</a:t>
            </a:r>
          </a:p>
          <a:p>
            <a:pPr>
              <a:lnSpc>
                <a:spcPct val="100000"/>
              </a:lnSpc>
            </a:pPr>
            <a:r>
              <a:rPr lang="en-US" dirty="0"/>
              <a:t>Taking them without a prescription</a:t>
            </a:r>
          </a:p>
          <a:p>
            <a:pPr>
              <a:lnSpc>
                <a:spcPct val="100000"/>
              </a:lnSpc>
            </a:pPr>
            <a:r>
              <a:rPr lang="en-US" dirty="0"/>
              <a:t>Any non-medical 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BC2583-8794-07E2-6340-A24BAC65E15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62050" y="6400807"/>
            <a:ext cx="9144000" cy="137159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Taking more than necessary can lead to </a:t>
            </a:r>
            <a:br>
              <a:rPr lang="en-US" dirty="0"/>
            </a:br>
            <a:r>
              <a:rPr lang="en-US" dirty="0"/>
              <a:t>dangerous side effects, including: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DBDD7-0192-3F44-E6A7-F549D3E205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62050" y="7772401"/>
            <a:ext cx="9144000" cy="3657594"/>
          </a:xfrm>
        </p:spPr>
        <p:txBody>
          <a:bodyPr/>
          <a:lstStyle/>
          <a:p>
            <a:r>
              <a:rPr lang="en-US" dirty="0"/>
              <a:t>Oversedation</a:t>
            </a:r>
            <a:endParaRPr lang="en-US" dirty="0">
              <a:cs typeface="Arial"/>
            </a:endParaRPr>
          </a:p>
          <a:p>
            <a:r>
              <a:rPr lang="en-US" dirty="0"/>
              <a:t>Slowed breathing</a:t>
            </a:r>
          </a:p>
          <a:p>
            <a:r>
              <a:rPr lang="en-US" dirty="0"/>
              <a:t>Overdose</a:t>
            </a:r>
          </a:p>
          <a:p>
            <a:r>
              <a:rPr lang="en-US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83489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9CB680-B8EE-CFCC-E4B6-4BA7D5DA43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E69EF-33A3-39A0-64FC-0381956F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is fentanyl?</a:t>
            </a:r>
          </a:p>
        </p:txBody>
      </p:sp>
    </p:spTree>
    <p:extLst>
      <p:ext uri="{BB962C8B-B14F-4D97-AF65-F5344CB8AC3E}">
        <p14:creationId xmlns:p14="http://schemas.microsoft.com/office/powerpoint/2010/main" val="278779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6" title="Together, Texans are Tackling the Fentanyl Crisis">
            <a:hlinkClick r:id="" action="ppaction://media"/>
            <a:extLst>
              <a:ext uri="{FF2B5EF4-FFF2-40B4-BE49-F238E27FC236}">
                <a16:creationId xmlns:a16="http://schemas.microsoft.com/office/drawing/2014/main" id="{4D6CD31D-386B-EA81-7C7B-4E7574526CF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86006" y="980408"/>
            <a:ext cx="20805633" cy="11755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2717E9-95A7-FBC9-9AB9-AD386FA7ECF1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Together, Texans Are Tackling the Fentanyl Crisis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28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26E1A-3493-CB6A-0C46-23CA55ADD6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8229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n-ea"/>
                <a:cs typeface="Arial Black" panose="020B0604020202020204" pitchFamily="34" charset="0"/>
              </a:rPr>
              <a:t>Fentanyl, a powerful opioid, is taking the lives of Texans every day.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0905D4-9301-BF9F-7515-5AD95C8A3EE1}"/>
              </a:ext>
            </a:extLst>
          </p:cNvPr>
          <p:cNvSpPr txBox="1">
            <a:spLocks/>
          </p:cNvSpPr>
          <p:nvPr/>
        </p:nvSpPr>
        <p:spPr>
          <a:xfrm>
            <a:off x="1371600" y="10625310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bg1"/>
                </a:solidFill>
                <a:effectLst/>
                <a:latin typeface="Arial"/>
                <a:ea typeface="Arial" panose="020B0604020202020204" pitchFamily="34" charset="0"/>
                <a:cs typeface="Arial"/>
              </a:rPr>
              <a:t>To reduce your risk, talk about the dangers of accidental fentanyl overdose with loved ones and only take pills prescribed to you. Carry naloxone to save a life in the event of an overdose.</a:t>
            </a:r>
            <a:endParaRPr lang="en-US" sz="2400" dirty="0">
              <a:solidFill>
                <a:schemeClr val="bg1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C9743-AFC6-64F1-BEDB-7FB6890638C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3862049" y="1120157"/>
            <a:ext cx="9826625" cy="32961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Arial"/>
                <a:cs typeface="Arial"/>
              </a:rPr>
              <a:t>Fentanyl is an opioid 50 times stronger than heroin. It is safe when taken as prescribed by a doctor to treat severe pain. However, illegally manufactured fentanyl is often mixed into counterfeit pills. Even in small doses, fentanyl can cause a life-threatening overdose. It may be added to substances with or without a person’s knowledge.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D070949-33BE-F728-7757-33095F8DF1E1}"/>
              </a:ext>
            </a:extLst>
          </p:cNvPr>
          <p:cNvSpPr txBox="1">
            <a:spLocks/>
          </p:cNvSpPr>
          <p:nvPr/>
        </p:nvSpPr>
        <p:spPr>
          <a:xfrm>
            <a:off x="13862048" y="4416266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Counterfeit (fake) pills can be made to look like pills that come from a pharmacy, such as: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271885-41DE-5C9E-A327-2B1FBF976D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862050" y="5724149"/>
            <a:ext cx="4429125" cy="23431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Oxycodone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Vicodin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R="0"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Percocet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E077A50-BD22-8AD9-4435-1E060B580C40}"/>
              </a:ext>
            </a:extLst>
          </p:cNvPr>
          <p:cNvSpPr txBox="1">
            <a:spLocks/>
          </p:cNvSpPr>
          <p:nvPr/>
        </p:nvSpPr>
        <p:spPr>
          <a:xfrm>
            <a:off x="18291175" y="5724149"/>
            <a:ext cx="5397499" cy="23431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Xanax</a:t>
            </a:r>
            <a:endParaRPr lang="en-US" dirty="0"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dirty="0">
                <a:latin typeface="Arial"/>
                <a:ea typeface="Arial" panose="020B0604020202020204" pitchFamily="34" charset="0"/>
                <a:cs typeface="Arial"/>
              </a:rPr>
              <a:t>Adderall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38B92D3-B613-D82E-03FC-86868A089FF4}"/>
              </a:ext>
            </a:extLst>
          </p:cNvPr>
          <p:cNvSpPr txBox="1">
            <a:spLocks/>
          </p:cNvSpPr>
          <p:nvPr/>
        </p:nvSpPr>
        <p:spPr>
          <a:xfrm>
            <a:off x="14014449" y="8644890"/>
            <a:ext cx="9826625" cy="1371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Fentanyl can also be added to other illegal substances, such as: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7EFC10-726D-B170-0D17-8D7108DCD3A3}"/>
              </a:ext>
            </a:extLst>
          </p:cNvPr>
          <p:cNvSpPr txBox="1">
            <a:spLocks/>
          </p:cNvSpPr>
          <p:nvPr/>
        </p:nvSpPr>
        <p:spPr>
          <a:xfrm>
            <a:off x="13862050" y="9864097"/>
            <a:ext cx="9826624" cy="280034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Heroin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Cocaine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marR="0">
              <a:spcAft>
                <a:spcPts val="0"/>
              </a:spcAft>
            </a:pP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Methamphetamine MDMA </a:t>
            </a:r>
            <a:b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</a:br>
            <a:r>
              <a:rPr lang="en-US" dirty="0">
                <a:effectLst/>
                <a:latin typeface="Arial"/>
                <a:ea typeface="Arial" panose="020B0604020202020204" pitchFamily="34" charset="0"/>
                <a:cs typeface="Arial"/>
              </a:rPr>
              <a:t>     (also known as “ecstasy” or “Molly”)</a:t>
            </a:r>
            <a:endParaRPr lang="en-US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43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8797F7-8614-40A9-F3F5-D7086885AC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514600"/>
            <a:ext cx="9144000" cy="9601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1828343" rtl="0" eaLnBrk="1" fontAlgn="auto" latinLnBrk="0" hangingPunct="1">
              <a:lnSpc>
                <a:spcPct val="125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Learn the signs of an overdose.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0614606-0B7E-3EA7-5C05-DF593AE6B693}"/>
              </a:ext>
            </a:extLst>
          </p:cNvPr>
          <p:cNvSpPr txBox="1">
            <a:spLocks/>
          </p:cNvSpPr>
          <p:nvPr/>
        </p:nvSpPr>
        <p:spPr>
          <a:xfrm>
            <a:off x="13696049" y="826495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 Black"/>
              </a:rPr>
              <a:t>Overdose can happen when a person:</a:t>
            </a:r>
            <a:endParaRPr lang="en-US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C2DBE5-723D-772F-34B2-191FCE9D7656}"/>
              </a:ext>
            </a:extLst>
          </p:cNvPr>
          <p:cNvSpPr txBox="1">
            <a:spLocks/>
          </p:cNvSpPr>
          <p:nvPr/>
        </p:nvSpPr>
        <p:spPr>
          <a:xfrm>
            <a:off x="13696049" y="1512295"/>
            <a:ext cx="9144000" cy="3429000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Intentionally or unintentionally takes too much of an opioid.</a:t>
            </a:r>
            <a:endParaRPr lang="en-US" sz="2600" dirty="0">
              <a:cs typeface="Arial"/>
            </a:endParaRPr>
          </a:p>
          <a:p>
            <a:r>
              <a:rPr lang="en-US" sz="2600" dirty="0"/>
              <a:t>Mixes opioids with other drugs or alcohol at a level that is toxic to the body.</a:t>
            </a:r>
            <a:endParaRPr lang="en-US" sz="2600" dirty="0">
              <a:cs typeface="Arial"/>
            </a:endParaRPr>
          </a:p>
          <a:p>
            <a:r>
              <a:rPr lang="en-US" sz="2600" dirty="0"/>
              <a:t>Knowingly or unknowingly takes a counterfeit prescription pill that has been poisoned with fentanyl.</a:t>
            </a:r>
            <a:endParaRPr lang="en-US" sz="2600">
              <a:cs typeface="Arial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03A366-189D-0D75-5772-57751B3CC120}"/>
              </a:ext>
            </a:extLst>
          </p:cNvPr>
          <p:cNvSpPr txBox="1">
            <a:spLocks/>
          </p:cNvSpPr>
          <p:nvPr/>
        </p:nvSpPr>
        <p:spPr>
          <a:xfrm>
            <a:off x="13696049" y="5295905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Signs of an overdose: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AEBF020-2F0B-783A-DF81-38D9E85394D8}"/>
              </a:ext>
            </a:extLst>
          </p:cNvPr>
          <p:cNvSpPr txBox="1">
            <a:spLocks/>
          </p:cNvSpPr>
          <p:nvPr/>
        </p:nvSpPr>
        <p:spPr>
          <a:xfrm>
            <a:off x="13695795" y="5981705"/>
            <a:ext cx="9144000" cy="6400795"/>
          </a:xfrm>
          <a:prstGeom prst="rect">
            <a:avLst/>
          </a:prstGeom>
        </p:spPr>
        <p:txBody>
          <a:bodyPr vert="horz" lIns="91440" tIns="45720" rIns="91440" bIns="45720" numCol="1" rtlCol="0" anchor="t">
            <a:noAutofit/>
          </a:bodyPr>
          <a:lstStyle>
            <a:lvl1pPr marL="457200" indent="-457200" algn="l" defTabSz="1828343" rtl="0" eaLnBrk="1" latinLnBrk="0" hangingPunct="1">
              <a:lnSpc>
                <a:spcPct val="125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Small, constricted “pinpoint pupils.”</a:t>
            </a:r>
            <a:endParaRPr lang="en-US" sz="2600">
              <a:solidFill>
                <a:srgbClr val="FF0000"/>
              </a:solidFill>
              <a:cs typeface="Arial"/>
            </a:endParaRPr>
          </a:p>
          <a:p>
            <a:r>
              <a:rPr lang="en-US" sz="2600" dirty="0"/>
              <a:t>Face is extremely pale or feels clammy to the touch.</a:t>
            </a:r>
            <a:endParaRPr lang="en-US" sz="2600">
              <a:cs typeface="Arial"/>
            </a:endParaRPr>
          </a:p>
          <a:p>
            <a:r>
              <a:rPr lang="en-US" sz="2600" dirty="0"/>
              <a:t>Body goes limp.</a:t>
            </a:r>
            <a:endParaRPr lang="en-US" sz="2600">
              <a:cs typeface="Arial"/>
            </a:endParaRPr>
          </a:p>
          <a:p>
            <a:r>
              <a:rPr lang="en-US" sz="2600" dirty="0"/>
              <a:t>Fingernails or lips have a purple or blue color.</a:t>
            </a:r>
            <a:endParaRPr lang="en-US" sz="2600">
              <a:cs typeface="Arial"/>
            </a:endParaRPr>
          </a:p>
          <a:p>
            <a:r>
              <a:rPr lang="en-US" sz="2600" dirty="0"/>
              <a:t>Vomiting or making gurgling noises.</a:t>
            </a:r>
            <a:endParaRPr lang="en-US" sz="2600">
              <a:cs typeface="Arial"/>
            </a:endParaRPr>
          </a:p>
          <a:p>
            <a:r>
              <a:rPr lang="en-US" sz="2600" dirty="0"/>
              <a:t>Cannot be awakened or unable to speak.</a:t>
            </a:r>
            <a:endParaRPr lang="en-US" sz="2600">
              <a:cs typeface="Arial"/>
            </a:endParaRPr>
          </a:p>
          <a:p>
            <a:r>
              <a:rPr lang="en-US" sz="2600" dirty="0"/>
              <a:t>Breathing or heartbeat slows or stops.</a:t>
            </a:r>
            <a:endParaRPr lang="en-US" sz="2600">
              <a:cs typeface="Arial"/>
            </a:endParaRPr>
          </a:p>
          <a:p>
            <a:r>
              <a:rPr lang="en-US" sz="2600" dirty="0"/>
              <a:t>For people with lighter skin, the skin may turn blue or purple. For people with darker skin, the skin may turn gray or ashen.</a:t>
            </a:r>
            <a:endParaRPr lang="en-US" sz="2600">
              <a:highlight>
                <a:srgbClr val="FFFF00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023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47D4-ADC7-4D0A-EA9B-CEBBEA92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Organization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F2DB8-E3EE-B02A-C578-055CE6EAFB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Texas Targeted Opioid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629ED-9DD9-A6AA-DDE1-6B552F318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PRESENTED BY</a:t>
            </a:r>
          </a:p>
        </p:txBody>
      </p:sp>
      <p:sp>
        <p:nvSpPr>
          <p:cNvPr id="5" name="Picture Placeholder 4" descr="Placeholder for organization logo">
            <a:extLst>
              <a:ext uri="{FF2B5EF4-FFF2-40B4-BE49-F238E27FC236}">
                <a16:creationId xmlns:a16="http://schemas.microsoft.com/office/drawing/2014/main" id="{80932DF2-FE2C-E6E2-2BD0-71CCEA20F7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68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16D7935-813C-CBEC-11F6-18DCA97A4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050" y="1882587"/>
            <a:ext cx="9144000" cy="914406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How to respond to an overdose: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44861-BC8A-6A9D-52D7-D6FD036202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862050" y="2743200"/>
            <a:ext cx="9144000" cy="73152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Call 911 right away.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wake the person up.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Tilt the person’s head back and give naloxone, if available.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Begin rescue breathing or CPR.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Turn the person on their side to prevent choking.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Stay with the person until emergency services arrive.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Placeholder 6" descr="A picture containing outdoor, person, close&#10;&#10;Description automatically generated">
            <a:extLst>
              <a:ext uri="{FF2B5EF4-FFF2-40B4-BE49-F238E27FC236}">
                <a16:creationId xmlns:a16="http://schemas.microsoft.com/office/drawing/2014/main" id="{4A7D592A-CB15-281B-8E58-E9537EE0F97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15949" r="24834"/>
          <a:stretch/>
        </p:blipFill>
        <p:spPr>
          <a:xfrm>
            <a:off x="0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122811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C63B6-C1FB-542F-BEB0-89A6DCE144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47D722-2F91-22DC-3ED3-D05A6CC8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Misconceptions</a:t>
            </a:r>
          </a:p>
        </p:txBody>
      </p:sp>
    </p:spTree>
    <p:extLst>
      <p:ext uri="{BB962C8B-B14F-4D97-AF65-F5344CB8AC3E}">
        <p14:creationId xmlns:p14="http://schemas.microsoft.com/office/powerpoint/2010/main" val="3812794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3AD7CC-8E70-A018-3D49-D3B467FC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vs. Myth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080FEF-93E0-D3EE-688B-C9D274FA56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Any use of prescription opioids is unsafe.</a:t>
            </a:r>
          </a:p>
          <a:p>
            <a:pPr lvl="1"/>
            <a:r>
              <a:rPr lang="en-US" dirty="0"/>
              <a:t>Myth</a:t>
            </a:r>
          </a:p>
          <a:p>
            <a:pPr lvl="1"/>
            <a:endParaRPr lang="en-US" dirty="0"/>
          </a:p>
          <a:p>
            <a:r>
              <a:rPr lang="en-US" dirty="0"/>
              <a:t>When taken as directed, prescription opioids are one way to manage severe short-term and chronic pain.</a:t>
            </a:r>
          </a:p>
          <a:p>
            <a:pPr lvl="1"/>
            <a:r>
              <a:rPr lang="en-US" dirty="0"/>
              <a:t>Fact</a:t>
            </a:r>
          </a:p>
          <a:p>
            <a:endParaRPr lang="en-US" dirty="0"/>
          </a:p>
        </p:txBody>
      </p:sp>
      <p:pic>
        <p:nvPicPr>
          <p:cNvPr id="8" name="Picture Placeholder 7" descr="A person sitting on a couch drinking from a cup.">
            <a:extLst>
              <a:ext uri="{FF2B5EF4-FFF2-40B4-BE49-F238E27FC236}">
                <a16:creationId xmlns:a16="http://schemas.microsoft.com/office/drawing/2014/main" id="{6871068E-5DC2-BA37-8CE1-18FB5D56B92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20415" r="20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198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88B0A4-B537-ED26-1635-B02B495C1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vs. Myth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3212C6-AF19-EA67-0B01-63982CA132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The language and words that we use when talking about substance use doesn’t matter much one way </a:t>
            </a:r>
            <a:br>
              <a:rPr lang="en-US" dirty="0"/>
            </a:br>
            <a:r>
              <a:rPr lang="en-US" dirty="0"/>
              <a:t>or the other.</a:t>
            </a:r>
          </a:p>
          <a:p>
            <a:pPr lvl="1"/>
            <a:r>
              <a:rPr lang="en-US" dirty="0"/>
              <a:t>Myth</a:t>
            </a:r>
          </a:p>
          <a:p>
            <a:pPr lvl="1"/>
            <a:endParaRPr lang="en-US" dirty="0"/>
          </a:p>
          <a:p>
            <a:r>
              <a:rPr lang="en-US" dirty="0"/>
              <a:t>When talking about opioids our words </a:t>
            </a:r>
            <a:r>
              <a:rPr lang="en-US" b="1" dirty="0"/>
              <a:t>do matter</a:t>
            </a:r>
            <a:r>
              <a:rPr lang="en-US" dirty="0"/>
              <a:t>. Language that labels or blames people experiencing opioid use disorder can cause harm and make them feel ashamed, alone or helpless, and less likely </a:t>
            </a:r>
            <a:br>
              <a:rPr lang="en-US" dirty="0"/>
            </a:br>
            <a:r>
              <a:rPr lang="en-US" dirty="0"/>
              <a:t>to seek help.</a:t>
            </a:r>
          </a:p>
          <a:p>
            <a:pPr lvl="1"/>
            <a:r>
              <a:rPr lang="en-US" dirty="0"/>
              <a:t>Fact</a:t>
            </a:r>
          </a:p>
          <a:p>
            <a:endParaRPr lang="en-US" dirty="0"/>
          </a:p>
        </p:txBody>
      </p:sp>
      <p:pic>
        <p:nvPicPr>
          <p:cNvPr id="7" name="Picture Placeholder 6" descr="Two people sitting on a couch.">
            <a:extLst>
              <a:ext uri="{FF2B5EF4-FFF2-40B4-BE49-F238E27FC236}">
                <a16:creationId xmlns:a16="http://schemas.microsoft.com/office/drawing/2014/main" id="{968632DA-6745-37BB-3D22-45B03BFCE14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20378" r="20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9168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3EB4C-7B4C-5142-5FAA-45A59DA12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vs. Myth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6EAA3-764B-8D5F-1BCC-9C7D69D60C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1600" y="4571994"/>
            <a:ext cx="9412014" cy="7315203"/>
          </a:xfrm>
        </p:spPr>
        <p:txBody>
          <a:bodyPr/>
          <a:lstStyle/>
          <a:p>
            <a:r>
              <a:rPr lang="en-US" dirty="0"/>
              <a:t>Texas doesn’t notice the opioid crisis as an issue of concern and treatment is hard to find.</a:t>
            </a:r>
          </a:p>
          <a:p>
            <a:pPr lvl="1"/>
            <a:r>
              <a:rPr lang="en-US" dirty="0"/>
              <a:t>Myth</a:t>
            </a:r>
          </a:p>
          <a:p>
            <a:pPr lvl="1"/>
            <a:endParaRPr lang="en-US" dirty="0"/>
          </a:p>
          <a:p>
            <a:r>
              <a:rPr lang="en-US" dirty="0"/>
              <a:t>The opioid crisis is a big priority for Texas. There are a variety of state and national resources available to help get you started on a path to treatment and recovery. </a:t>
            </a:r>
          </a:p>
          <a:p>
            <a:pPr lvl="1"/>
            <a:r>
              <a:rPr lang="en-US" dirty="0"/>
              <a:t>Fact</a:t>
            </a:r>
          </a:p>
          <a:p>
            <a:endParaRPr lang="en-US" dirty="0"/>
          </a:p>
        </p:txBody>
      </p:sp>
      <p:pic>
        <p:nvPicPr>
          <p:cNvPr id="7" name="Picture Placeholder 6" descr="A close-up of a gold star.">
            <a:extLst>
              <a:ext uri="{FF2B5EF4-FFF2-40B4-BE49-F238E27FC236}">
                <a16:creationId xmlns:a16="http://schemas.microsoft.com/office/drawing/2014/main" id="{1083C369-509B-C654-2100-DF232E07216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/>
          <a:srcRect l="13191" r="29890"/>
          <a:stretch/>
        </p:blipFill>
        <p:spPr>
          <a:xfrm>
            <a:off x="12188825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51286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3FC63-F272-6D44-DB61-08EA548B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 vs. Myth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0B47-A112-ABC6-168E-CEDD989482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You can tell if fentanyl is in your drug by looking at it.</a:t>
            </a:r>
          </a:p>
          <a:p>
            <a:pPr lvl="1"/>
            <a:r>
              <a:rPr lang="en-US" dirty="0"/>
              <a:t>Myth</a:t>
            </a:r>
            <a:br>
              <a:rPr lang="en-US" dirty="0"/>
            </a:br>
            <a:endParaRPr lang="en-US" dirty="0"/>
          </a:p>
          <a:p>
            <a:r>
              <a:rPr lang="en-US" dirty="0"/>
              <a:t>Fentanyl is nearly impossible to detect on your own because you can’t see, taste or smell it. Even one pill can cause a fatal overdose.</a:t>
            </a:r>
          </a:p>
          <a:p>
            <a:pPr lvl="1"/>
            <a:r>
              <a:rPr lang="en-US" dirty="0"/>
              <a:t>Fact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6" name="Picture Placeholder 5" descr="A person pouring pills into a hand.">
            <a:extLst>
              <a:ext uri="{FF2B5EF4-FFF2-40B4-BE49-F238E27FC236}">
                <a16:creationId xmlns:a16="http://schemas.microsoft.com/office/drawing/2014/main" id="{18448BC7-9534-CE08-AB9D-00A5FC1A44A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27043" r="13712"/>
          <a:stretch/>
        </p:blipFill>
        <p:spPr>
          <a:xfrm>
            <a:off x="-127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3190165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6220EF-8A23-2058-DE05-AD9BD078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to Avoid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5BFA3-38F5-2066-F681-8C5D0E45E8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Drug user, abuser, doing drugs</a:t>
            </a:r>
          </a:p>
          <a:p>
            <a:r>
              <a:rPr lang="en-US" dirty="0"/>
              <a:t>Doctor shopping</a:t>
            </a:r>
          </a:p>
          <a:p>
            <a:r>
              <a:rPr lang="en-US" dirty="0"/>
              <a:t>Addict, pill popper, junkie</a:t>
            </a:r>
          </a:p>
          <a:p>
            <a:r>
              <a:rPr lang="en-US" dirty="0"/>
              <a:t>Clean, dirty</a:t>
            </a:r>
          </a:p>
          <a:p>
            <a:endParaRPr lang="en-US" dirty="0"/>
          </a:p>
        </p:txBody>
      </p:sp>
      <p:pic>
        <p:nvPicPr>
          <p:cNvPr id="7" name="Picture Placeholder 6" descr="Two people looking at a computer.">
            <a:extLst>
              <a:ext uri="{FF2B5EF4-FFF2-40B4-BE49-F238E27FC236}">
                <a16:creationId xmlns:a16="http://schemas.microsoft.com/office/drawing/2014/main" id="{4F37F893-AD2A-E087-33A8-F61043C7A2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/>
          <a:srcRect l="24822" r="15933"/>
          <a:stretch/>
        </p:blipFill>
        <p:spPr>
          <a:xfrm>
            <a:off x="12188952" y="0"/>
            <a:ext cx="12188952" cy="13716000"/>
          </a:xfrm>
        </p:spPr>
      </p:pic>
    </p:spTree>
    <p:extLst>
      <p:ext uri="{BB962C8B-B14F-4D97-AF65-F5344CB8AC3E}">
        <p14:creationId xmlns:p14="http://schemas.microsoft.com/office/powerpoint/2010/main" val="688893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9A21F-6CEC-AF59-0912-9DA698EEE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to Use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D1EEF2-EB9F-FD55-FEC6-469F0AA38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 person who misuses medication</a:t>
            </a:r>
          </a:p>
          <a:p>
            <a:r>
              <a:rPr lang="en-US" dirty="0"/>
              <a:t>Medication-seeking behavior</a:t>
            </a:r>
          </a:p>
          <a:p>
            <a:r>
              <a:rPr lang="en-US" dirty="0"/>
              <a:t>A person with opioid use disorder</a:t>
            </a:r>
          </a:p>
          <a:p>
            <a:r>
              <a:rPr lang="en-US" dirty="0"/>
              <a:t>Negative, positive, substance-free</a:t>
            </a:r>
          </a:p>
          <a:p>
            <a:endParaRPr lang="en-US" dirty="0"/>
          </a:p>
        </p:txBody>
      </p:sp>
      <p:pic>
        <p:nvPicPr>
          <p:cNvPr id="7" name="Picture Placeholder 6" descr="A person and person sitting next to each other.">
            <a:extLst>
              <a:ext uri="{FF2B5EF4-FFF2-40B4-BE49-F238E27FC236}">
                <a16:creationId xmlns:a16="http://schemas.microsoft.com/office/drawing/2014/main" id="{DBC54C37-C08D-62BB-636C-0662B158C02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l="19888" r="19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2342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BD0C4A-247C-BB65-E77A-764E7E6BE0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0EEF46-31A6-A407-B25F-8322D9A9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 You Can Take</a:t>
            </a:r>
          </a:p>
        </p:txBody>
      </p:sp>
    </p:spTree>
    <p:extLst>
      <p:ext uri="{BB962C8B-B14F-4D97-AF65-F5344CB8AC3E}">
        <p14:creationId xmlns:p14="http://schemas.microsoft.com/office/powerpoint/2010/main" val="1930154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5A1B-9A9C-D017-5984-7805D6C2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CCB0D-231B-915F-6061-F0F31EE21F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If you are prescribed opioids by a doctor: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0191-6CF7-416F-089F-E67F6172E1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731932"/>
            <a:ext cx="14173200" cy="6623881"/>
          </a:xfrm>
        </p:spPr>
        <p:txBody>
          <a:bodyPr/>
          <a:lstStyle/>
          <a:p>
            <a:r>
              <a:rPr lang="en-US" dirty="0"/>
              <a:t>Only take your medication exactly as prescribed.</a:t>
            </a:r>
          </a:p>
          <a:p>
            <a:r>
              <a:rPr lang="en-US" dirty="0"/>
              <a:t>Never increase, cut back or stop taking your medication before talking to your doctor.</a:t>
            </a:r>
          </a:p>
          <a:p>
            <a:r>
              <a:rPr lang="en-US" dirty="0"/>
              <a:t>Keep your medications in a place where children and other family members cannot access them.</a:t>
            </a:r>
          </a:p>
          <a:p>
            <a:r>
              <a:rPr lang="en-US" dirty="0"/>
              <a:t>Only take pills prescribed to you. If it didn't come from your doctor or pharmacist, you can't be sure that it's safe.</a:t>
            </a:r>
            <a:endParaRPr lang="en-US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77B3FF-8BD8-75C4-B7CF-CBADD069A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25" y="4543918"/>
            <a:ext cx="2063888" cy="30738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B4A3F-7287-70E2-AE25-BE8994ED4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18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8B8A-6003-8D63-6ACA-D0A3B84B4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E99A9-B33E-D468-C2A2-ED47DE72F3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0400" y="5323115"/>
            <a:ext cx="11887200" cy="59436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Texas Facts and Figures</a:t>
            </a:r>
          </a:p>
          <a:p>
            <a:r>
              <a:rPr lang="en-US" dirty="0"/>
              <a:t>What are opioids?</a:t>
            </a:r>
            <a:endParaRPr lang="en-US" dirty="0">
              <a:cs typeface="Arial"/>
            </a:endParaRPr>
          </a:p>
          <a:p>
            <a:r>
              <a:rPr lang="en-US" dirty="0"/>
              <a:t>What are the risks of prescription opioids?</a:t>
            </a:r>
            <a:endParaRPr lang="en-US" dirty="0">
              <a:cs typeface="Arial"/>
            </a:endParaRPr>
          </a:p>
          <a:p>
            <a:r>
              <a:rPr lang="en-US" dirty="0"/>
              <a:t>What is fentanyl?</a:t>
            </a:r>
            <a:endParaRPr lang="en-US" dirty="0">
              <a:cs typeface="Arial"/>
            </a:endParaRPr>
          </a:p>
          <a:p>
            <a:r>
              <a:rPr lang="en-US" dirty="0"/>
              <a:t>Common Misconceptions</a:t>
            </a:r>
          </a:p>
          <a:p>
            <a:r>
              <a:rPr lang="en-US" dirty="0"/>
              <a:t>Actions You Can Take</a:t>
            </a:r>
          </a:p>
        </p:txBody>
      </p:sp>
    </p:spTree>
    <p:extLst>
      <p:ext uri="{BB962C8B-B14F-4D97-AF65-F5344CB8AC3E}">
        <p14:creationId xmlns:p14="http://schemas.microsoft.com/office/powerpoint/2010/main" val="1777265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825B-603D-B8E9-EA9A-97595076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How You Can Help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83578-BF51-7591-4D5C-B276C4EFE0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0"/>
            <a:ext cx="13487400" cy="114300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b="0" dirty="0">
                <a:solidFill>
                  <a:schemeClr val="accent2"/>
                </a:solidFill>
              </a:rPr>
              <a:t>Having naloxone on hand to reverse bad reactions or accidental ingestion can save someone’s life.</a:t>
            </a:r>
            <a:endParaRPr lang="en-US" sz="3200" spc="0" dirty="0">
              <a:solidFill>
                <a:srgbClr val="FF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A369-BCF2-4222-4AC9-AA21FEB26C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600" y="5715000"/>
            <a:ext cx="13487400" cy="2743200"/>
          </a:xfrm>
        </p:spPr>
        <p:txBody>
          <a:bodyPr/>
          <a:lstStyle/>
          <a:p>
            <a:r>
              <a:rPr lang="en-US" dirty="0"/>
              <a:t>Naloxone blocks the effects of opioids and rapidly reverses overdose.</a:t>
            </a:r>
          </a:p>
          <a:p>
            <a:r>
              <a:rPr lang="en-US" dirty="0"/>
              <a:t>It works by helping someone who is unresponsive to breathe normally again.</a:t>
            </a:r>
          </a:p>
          <a:p>
            <a:r>
              <a:rPr lang="en-US" dirty="0"/>
              <a:t>Naloxone has no effect if opioids are not present in a person’s system.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82B55-F4E9-871C-713C-D0C0512A4A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0" y="8686801"/>
            <a:ext cx="13487400" cy="685530"/>
          </a:xfrm>
        </p:spPr>
        <p:txBody>
          <a:bodyPr/>
          <a:lstStyle/>
          <a:p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How to get naloxone:</a:t>
            </a:r>
            <a:endParaRPr lang="en-US" sz="3200" spc="0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100DA14-8148-77CB-ABFA-668624F6B26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43600" y="9698903"/>
            <a:ext cx="14336486" cy="2043816"/>
          </a:xfrm>
        </p:spPr>
        <p:txBody>
          <a:bodyPr/>
          <a:lstStyle/>
          <a:p>
            <a:r>
              <a:rPr lang="en-US" dirty="0"/>
              <a:t>Over-the-counter naloxone is available for purchase without a prescription in places like pharmacies, convenience stores, grocery stores, gas stations and online. It’s also available at no cost from </a:t>
            </a:r>
            <a:r>
              <a:rPr lang="en-US" dirty="0">
                <a:hlinkClick r:id="rId3"/>
              </a:rPr>
              <a:t>NaloxoneTexas.com</a:t>
            </a:r>
            <a:r>
              <a:rPr lang="en-US" dirty="0"/>
              <a:t>. </a:t>
            </a:r>
            <a:endParaRPr lang="en-US" dirty="0"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EFFCF8A-B958-F036-3185-E72047F0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68" y="8688811"/>
            <a:ext cx="2043816" cy="20438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C998AB-80B4-E9D6-BA08-1872BC42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114800"/>
            <a:ext cx="2730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1C880-B942-7C45-95DC-4EE397723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5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B3ED2-FDB5-E798-5FCF-96EE5AE2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839" y="1374358"/>
            <a:ext cx="19202400" cy="2286000"/>
          </a:xfrm>
        </p:spPr>
        <p:txBody>
          <a:bodyPr/>
          <a:lstStyle/>
          <a:p>
            <a:r>
              <a:rPr lang="en-US" sz="8000" dirty="0"/>
              <a:t>How You Can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649D6-892C-40C9-2C29-A0817B1148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7559"/>
            <a:ext cx="14173200" cy="1143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200" spc="0" dirty="0">
                <a:solidFill>
                  <a:schemeClr val="accent2"/>
                </a:solidFill>
                <a:latin typeface="Arial Black"/>
              </a:rPr>
              <a:t>For anyone struggling with opioid addiction, help is </a:t>
            </a:r>
            <a:r>
              <a:rPr lang="en-US" dirty="0">
                <a:solidFill>
                  <a:schemeClr val="accent2"/>
                </a:solidFill>
                <a:latin typeface="Arial Black"/>
              </a:rPr>
              <a:t>available:</a:t>
            </a:r>
            <a:endParaRPr lang="en-US" sz="3200" spc="0" dirty="0">
              <a:solidFill>
                <a:schemeClr val="accent2"/>
              </a:solidFill>
              <a:latin typeface="Arial Blac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CE770-7B66-B257-12EA-1909F3ED61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712242"/>
            <a:ext cx="14173199" cy="5486400"/>
          </a:xfrm>
        </p:spPr>
        <p:txBody>
          <a:bodyPr numCol="2" spcCol="457200"/>
          <a:lstStyle/>
          <a:p>
            <a:r>
              <a:rPr lang="en-US" b="1" dirty="0"/>
              <a:t>2-1-1 Texas: </a:t>
            </a:r>
            <a:r>
              <a:rPr lang="en-US" dirty="0"/>
              <a:t>Connection to services and resources in your community</a:t>
            </a:r>
          </a:p>
          <a:p>
            <a:pPr marL="1370965" lvl="1"/>
            <a:r>
              <a:rPr lang="en-US" dirty="0"/>
              <a:t>Call 2-1-1</a:t>
            </a:r>
            <a:endParaRPr lang="en-US" dirty="0">
              <a:cs typeface="Arial"/>
            </a:endParaRPr>
          </a:p>
          <a:p>
            <a:r>
              <a:rPr lang="en-US" b="1" dirty="0"/>
              <a:t>SAMHSA 24/7 National Helpline: </a:t>
            </a:r>
            <a:r>
              <a:rPr lang="en-US" dirty="0"/>
              <a:t>Treatment referrals for people and families facing substance use disorders or mental health issues</a:t>
            </a:r>
          </a:p>
          <a:p>
            <a:pPr marL="1370965" lvl="1"/>
            <a:r>
              <a:rPr lang="en-US" dirty="0"/>
              <a:t>Call 800-662-4357 (800-662-HELP)</a:t>
            </a:r>
            <a:endParaRPr lang="en-US" dirty="0">
              <a:cs typeface="Arial"/>
            </a:endParaRPr>
          </a:p>
          <a:p>
            <a:endParaRPr lang="en-US" b="1" dirty="0"/>
          </a:p>
          <a:p>
            <a:r>
              <a:rPr lang="en-US" b="1" dirty="0"/>
              <a:t>9-8-8 Suicide &amp; Crisis Lifeline: </a:t>
            </a:r>
            <a:r>
              <a:rPr lang="en-US" dirty="0"/>
              <a:t>If you are considering suicide, call, text or chat this number to talk to a crisis counselor for confidential emotional support 24/7</a:t>
            </a:r>
            <a:endParaRPr lang="en-US" dirty="0">
              <a:solidFill>
                <a:srgbClr val="FF0000"/>
              </a:solidFill>
              <a:cs typeface="Arial"/>
            </a:endParaRPr>
          </a:p>
          <a:p>
            <a:pPr lvl="1"/>
            <a:r>
              <a:rPr lang="en-US" dirty="0"/>
              <a:t>9-8-8</a:t>
            </a:r>
          </a:p>
          <a:p>
            <a:pPr lvl="1"/>
            <a:r>
              <a:rPr lang="en-US" dirty="0">
                <a:solidFill>
                  <a:srgbClr val="242424"/>
                </a:solidFill>
                <a:hlinkClick r:id="rId2"/>
              </a:rPr>
              <a:t>988LifeLine.org/Chat </a:t>
            </a:r>
            <a:endParaRPr lang="en-US" dirty="0"/>
          </a:p>
          <a:p>
            <a:r>
              <a:rPr lang="en-US" dirty="0"/>
              <a:t>Explore other resources to get started on a path to treatment and recovery at </a:t>
            </a:r>
            <a:r>
              <a:rPr lang="en-US" dirty="0">
                <a:hlinkClick r:id="rId3"/>
              </a:rPr>
              <a:t>TxOpioidResponse.org/Resources </a:t>
            </a:r>
            <a:endParaRPr lang="en-US" dirty="0">
              <a:solidFill>
                <a:srgbClr val="FF0000"/>
              </a:solidFill>
              <a:cs typeface="Arial"/>
            </a:endParaRPr>
          </a:p>
          <a:p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89DB285-55F4-C7B8-94FD-3C6DA584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24" y="4283492"/>
            <a:ext cx="22987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10CD2-50DE-FF0C-2233-785E5C1A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73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A407-9F46-D99F-43E7-6AFDAEFE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How You Can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AF8FE-6134-BE9C-6B87-DD2847743E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43600" y="4114801"/>
            <a:ext cx="12344399" cy="1145758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sz="3200" spc="0" dirty="0">
                <a:solidFill>
                  <a:schemeClr val="accent2"/>
                </a:solidFill>
              </a:rPr>
              <a:t>If you plan to talk to a friend, child or loved one about their opioid use:</a:t>
            </a:r>
            <a:endParaRPr lang="en-US" sz="3200" spc="0" dirty="0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8E38F-6761-DF80-BCAD-6D1F3B3513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43599" y="5712241"/>
            <a:ext cx="12246611" cy="6626639"/>
          </a:xfrm>
        </p:spPr>
        <p:txBody>
          <a:bodyPr/>
          <a:lstStyle/>
          <a:p>
            <a:r>
              <a:rPr lang="en-US" dirty="0"/>
              <a:t>Be specific. Explain what you observed that made you concerned, without making accusations.</a:t>
            </a:r>
          </a:p>
          <a:p>
            <a:r>
              <a:rPr lang="en-US" dirty="0"/>
              <a:t>Ask open ended questions to create a two-way dialogue and listen as much as you talk.</a:t>
            </a:r>
            <a:endParaRPr lang="en-US" dirty="0">
              <a:cs typeface="Arial"/>
            </a:endParaRPr>
          </a:p>
          <a:p>
            <a:r>
              <a:rPr lang="en-US" dirty="0"/>
              <a:t>Express how much you care about them and reassure them that you can be counted on for support.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4E1DE-A521-D7B2-9EF0-9A7043E2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630" y="4114801"/>
            <a:ext cx="28702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40849D-B0F7-2BA6-9923-1DECC0981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71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descr="How to Talk About Prescription Opioid Misuse">
            <a:hlinkClick r:id="" action="ppaction://media"/>
            <a:extLst>
              <a:ext uri="{FF2B5EF4-FFF2-40B4-BE49-F238E27FC236}">
                <a16:creationId xmlns:a16="http://schemas.microsoft.com/office/drawing/2014/main" id="{C22E61A6-8DBE-70F4-64C7-AA75352844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86007" y="980408"/>
            <a:ext cx="20805634" cy="11755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33E7F-A9E8-1960-6C57-8F7F758F6967}"/>
              </a:ext>
            </a:extLst>
          </p:cNvPr>
          <p:cNvSpPr txBox="1"/>
          <p:nvPr/>
        </p:nvSpPr>
        <p:spPr>
          <a:xfrm>
            <a:off x="1828547" y="12893906"/>
            <a:ext cx="2072030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24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  <a:hlinkClick r:id="rId5"/>
              </a:rPr>
              <a:t>How to Talk About Prescription Opioid Misuse</a:t>
            </a:r>
            <a:endParaRPr lang="en-US" sz="2400" b="1" i="0" dirty="0">
              <a:solidFill>
                <a:srgbClr val="0F0F0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9F7B-3DD9-97D1-1370-5C467108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5390"/>
            <a:ext cx="20574000" cy="3657600"/>
          </a:xfrm>
        </p:spPr>
        <p:txBody>
          <a:bodyPr/>
          <a:lstStyle/>
          <a:p>
            <a:r>
              <a:rPr lang="en-US" dirty="0"/>
              <a:t>Treatment is available and recovery is possible.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04ED6-DE0B-AFDE-FE3B-E5F18390FE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59225" y="8481390"/>
            <a:ext cx="16459200" cy="1981202"/>
          </a:xfrm>
        </p:spPr>
        <p:txBody>
          <a:bodyPr>
            <a:noAutofit/>
          </a:bodyPr>
          <a:lstStyle/>
          <a:p>
            <a:r>
              <a:rPr lang="en-US" sz="3200" dirty="0"/>
              <a:t>No one sets out to be addicted to opioids. </a:t>
            </a:r>
            <a:br>
              <a:rPr lang="en-US" sz="3200" dirty="0"/>
            </a:br>
            <a:r>
              <a:rPr lang="en-US" sz="3200" dirty="0"/>
              <a:t>Addiction is a disease that can affect anyone. Everyone deserves help.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8AB27-87BB-7CFE-9556-A51F755CB7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28800" y="11430000"/>
            <a:ext cx="20574000" cy="701675"/>
          </a:xfrm>
        </p:spPr>
        <p:txBody>
          <a:bodyPr/>
          <a:lstStyle/>
          <a:p>
            <a:r>
              <a:rPr lang="en-US" dirty="0"/>
              <a:t>PRESENTER CREDENTIALS AND CONTACT INFO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E2E1FD-7DD1-316F-6224-53460417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373879" y="7884436"/>
            <a:ext cx="3629891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06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9AEE5-0607-B42A-870A-62A4135A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pc="-300" dirty="0"/>
              <a:t> </a:t>
            </a:r>
            <a:r>
              <a:rPr lang="en-US" dirty="0"/>
              <a:t>“One in four Texans has experienced an opioid overdose or knows someone who has.”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C6E84-6F1B-71F1-D534-EDC869738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Based on results from panel surveys conducted in 2020 and 2021 with a total of 3,347 adult participants throughout Texas. Participants were selected to reflect current Texas demographics, including age, gender and ethnicity.</a:t>
            </a:r>
          </a:p>
        </p:txBody>
      </p:sp>
    </p:spTree>
    <p:extLst>
      <p:ext uri="{BB962C8B-B14F-4D97-AF65-F5344CB8AC3E}">
        <p14:creationId xmlns:p14="http://schemas.microsoft.com/office/powerpoint/2010/main" val="245667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A7B9D-5DBA-B5C4-1B9D-B408DD9741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D3FFC-2236-BD40-61FA-A66234F5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650" y="5029200"/>
            <a:ext cx="10965295" cy="3657600"/>
          </a:xfrm>
        </p:spPr>
        <p:txBody>
          <a:bodyPr/>
          <a:lstStyle/>
          <a:p>
            <a:r>
              <a:rPr lang="en-US" dirty="0">
                <a:latin typeface="Arial Black"/>
              </a:rPr>
              <a:t>Texas Facts and Figures</a:t>
            </a:r>
          </a:p>
        </p:txBody>
      </p:sp>
    </p:spTree>
    <p:extLst>
      <p:ext uri="{BB962C8B-B14F-4D97-AF65-F5344CB8AC3E}">
        <p14:creationId xmlns:p14="http://schemas.microsoft.com/office/powerpoint/2010/main" val="6915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A985-E0B9-A1E1-ED9D-961315F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55" y="914400"/>
            <a:ext cx="10360025" cy="2286000"/>
          </a:xfrm>
        </p:spPr>
        <p:txBody>
          <a:bodyPr/>
          <a:lstStyle/>
          <a:p>
            <a:r>
              <a:rPr lang="en-US" dirty="0">
                <a:latin typeface="Arial Black"/>
              </a:rPr>
              <a:t>One in four Texans has experienced an opioid overdose (also referred to as a poisoning)  or knows someone who has.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46AE4-6894-4098-A0D5-A9B928037D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71600" y="3637084"/>
            <a:ext cx="10058400" cy="1412632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dirty="0"/>
              <a:t>Top five counties in Texas with the highest counts of opioid overdose deaths as of 2022: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C8CAB-9811-C397-50CE-C8A47CCC42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71600" y="4780084"/>
            <a:ext cx="10058400" cy="2180641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dirty="0"/>
              <a:t>Dallas County</a:t>
            </a:r>
          </a:p>
          <a:p>
            <a:pPr marL="1428521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dirty="0"/>
              <a:t>Bexar County</a:t>
            </a:r>
          </a:p>
          <a:p>
            <a:pPr marL="1428115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dirty="0"/>
              <a:t>Tarrant County</a:t>
            </a:r>
            <a:endParaRPr lang="en-US" dirty="0">
              <a:cs typeface="Arial"/>
            </a:endParaRPr>
          </a:p>
          <a:p>
            <a:pPr marL="1428115" lvl="1" indent="-514350">
              <a:lnSpc>
                <a:spcPct val="135000"/>
              </a:lnSpc>
              <a:buFont typeface="+mj-lt"/>
              <a:buAutoNum type="arabicPeriod"/>
            </a:pPr>
            <a:r>
              <a:rPr lang="en-US" dirty="0"/>
              <a:t>Travis County</a:t>
            </a:r>
            <a:endParaRPr lang="en-US" dirty="0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E4324-F4D7-DDB0-3863-F55DB6CF64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1600" y="7066084"/>
            <a:ext cx="10360025" cy="5437909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dirty="0"/>
              <a:t>Nearly one in six Texas students in grades 7-12 has taken prescription drugs without a doctor’s prescription, according to the Texas Health and Human Services Commission. </a:t>
            </a:r>
          </a:p>
          <a:p>
            <a:pPr>
              <a:lnSpc>
                <a:spcPct val="125000"/>
              </a:lnSpc>
            </a:pPr>
            <a:r>
              <a:rPr lang="en-US" dirty="0"/>
              <a:t>In 2020, nearly 3,721 Texans died from drug overdoses, making it one of the leading causes of injury-related deaths in Texas, according to the Texas Department of State Health Services (DSHS). Of those deaths, more than 50% involved a prescription or illicit opioid. Fentanyl is the leading cause of all opioid overdose deaths, according to DSHS.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2168E17-7EDB-2CA0-FA0D-969351FE09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10" descr="A map of Texas with counties outlined. Top five counties in Texas with the highest counts of opioid overdose deaths as of 2022 highlighted blue. ">
            <a:extLst>
              <a:ext uri="{FF2B5EF4-FFF2-40B4-BE49-F238E27FC236}">
                <a16:creationId xmlns:a16="http://schemas.microsoft.com/office/drawing/2014/main" id="{9F1CD25D-3885-191F-1D4B-1AEE08ED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731625" y="0"/>
            <a:ext cx="11887200" cy="137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95424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Five Texans die every day, on average, from an accidental fentanyl overdose.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Opioid Overdose Epidemic in the U.S.: Three Waves of Opioid Overdose Deaths</a:t>
            </a:r>
            <a:endParaRPr lang="en-US" sz="2800" dirty="0">
              <a:effectLst/>
              <a:ea typeface="Times New Roman" panose="02020603050405020304" pitchFamily="18" charset="0"/>
              <a:cs typeface="Arial"/>
            </a:endParaRP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Wave 1: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Rise in prescription opioid overdose deaths started in the 1990s.</a:t>
            </a:r>
            <a:endParaRPr lang="en-US" dirty="0">
              <a:effectLst/>
              <a:ea typeface="Calibri" panose="020F0502020204030204" pitchFamily="34" charset="0"/>
              <a:cs typeface="Times New Roman"/>
            </a:endParaRP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Wave 2: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Rise in heroin overdose deaths started in 2010.</a:t>
            </a:r>
            <a:endParaRPr lang="en-US" dirty="0">
              <a:effectLst/>
              <a:ea typeface="Calibri" panose="020F0502020204030204" pitchFamily="34" charset="0"/>
              <a:cs typeface="Times New Roman"/>
            </a:endParaRPr>
          </a:p>
          <a:p>
            <a:pPr lvl="1">
              <a:spcAft>
                <a:spcPts val="1000"/>
              </a:spcAft>
            </a:pPr>
            <a:r>
              <a:rPr lang="en-US" b="1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Wave 3: </a:t>
            </a:r>
            <a:r>
              <a:rPr lang="en-US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Times New Roman"/>
              </a:rPr>
              <a:t>Rise in synthetic opioid (including fentanyl) overdose deaths started in 2013.</a:t>
            </a:r>
            <a:endParaRPr lang="en-US" dirty="0">
              <a:effectLst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F247E-8D19-E28A-3025-3C9297EF3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90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A31E-11EB-041C-B6A1-B59BE5B6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492C-93CB-58C5-1983-6CFD627F6B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REGION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45B1DE-D67B-A063-BF90-4874CDDB85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7550" y="4862946"/>
            <a:ext cx="16459200" cy="7315200"/>
          </a:xfrm>
        </p:spPr>
        <p:txBody>
          <a:bodyPr/>
          <a:lstStyle/>
          <a:p>
            <a:r>
              <a:rPr lang="en-US" dirty="0"/>
              <a:t>Titles and subtitles can be changed.</a:t>
            </a:r>
          </a:p>
          <a:p>
            <a:r>
              <a:rPr lang="en-US" dirty="0"/>
              <a:t>You can present regional data specific to your organization’s area here.</a:t>
            </a:r>
          </a:p>
          <a:p>
            <a:r>
              <a:rPr lang="en-US" dirty="0"/>
              <a:t>See Texas Department of State Health Services health data: </a:t>
            </a:r>
            <a:br>
              <a:rPr lang="en-US" dirty="0"/>
            </a:br>
            <a:r>
              <a:rPr lang="en-US" dirty="0">
                <a:hlinkClick r:id="rId2"/>
              </a:rPr>
              <a:t>https://healthdata.dshs.texas.gov/dashboards/drugs-and-alcohol/opioids/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4C712-30E6-D286-4F2F-A04B30DF0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8012296" y="4574759"/>
            <a:ext cx="10537004" cy="10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63BD-6E4B-8EE9-D521-5A2C86444D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797F9-9D74-8C44-E782-9D29C65A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</a:rPr>
              <a:t>What are opioids?</a:t>
            </a:r>
          </a:p>
        </p:txBody>
      </p:sp>
    </p:spTree>
    <p:extLst>
      <p:ext uri="{BB962C8B-B14F-4D97-AF65-F5344CB8AC3E}">
        <p14:creationId xmlns:p14="http://schemas.microsoft.com/office/powerpoint/2010/main" val="17704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TOR 2021 RGB">
      <a:dk1>
        <a:srgbClr val="242424"/>
      </a:dk1>
      <a:lt1>
        <a:srgbClr val="FFFFFF"/>
      </a:lt1>
      <a:dk2>
        <a:srgbClr val="232423"/>
      </a:dk2>
      <a:lt2>
        <a:srgbClr val="FFFFFF"/>
      </a:lt2>
      <a:accent1>
        <a:srgbClr val="003087"/>
      </a:accent1>
      <a:accent2>
        <a:srgbClr val="005CB9"/>
      </a:accent2>
      <a:accent3>
        <a:srgbClr val="00B3E3"/>
      </a:accent3>
      <a:accent4>
        <a:srgbClr val="691B32"/>
      </a:accent4>
      <a:accent5>
        <a:srgbClr val="AB2328"/>
      </a:accent5>
      <a:accent6>
        <a:srgbClr val="FF3A1E"/>
      </a:accent6>
      <a:hlink>
        <a:srgbClr val="242424"/>
      </a:hlink>
      <a:folHlink>
        <a:srgbClr val="005CB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as Targeted Opioid Response -CoBranding - PowerPoint Template" id="{F17D561D-7149-5C44-97CF-F7582FE6C788}" vid="{CFD2B147-AE9C-FA42-88F0-A818009F63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Texas Targeted Opioid Response -CoBranding - PowerPoint Template</Template>
  <TotalTime>5488</TotalTime>
  <Words>1714</Words>
  <Application>Microsoft Office PowerPoint</Application>
  <PresentationFormat>Custom</PresentationFormat>
  <Paragraphs>197</Paragraphs>
  <Slides>34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Preventing Prescription Opioid and Fentanyl Overdose  </vt:lpstr>
      <vt:lpstr>Presenting Organization</vt:lpstr>
      <vt:lpstr>Agenda</vt:lpstr>
      <vt:lpstr> “One in four Texans has experienced an opioid overdose or knows someone who has.”</vt:lpstr>
      <vt:lpstr>Texas Facts and Figures</vt:lpstr>
      <vt:lpstr>One in four Texans has experienced an opioid overdose (also referred to as a poisoning)  or knows someone who has.</vt:lpstr>
      <vt:lpstr>Five Texans die every day, on average, from an accidental fentanyl overdose.</vt:lpstr>
      <vt:lpstr>Regional Data</vt:lpstr>
      <vt:lpstr>What are opioids?</vt:lpstr>
      <vt:lpstr>PowerPoint Presentation</vt:lpstr>
      <vt:lpstr>Prescription opioids are a class of powerful pain management medications.</vt:lpstr>
      <vt:lpstr>What are  the risks of prescription opioids?</vt:lpstr>
      <vt:lpstr>PowerPoint Presentation</vt:lpstr>
      <vt:lpstr>Your body can become dependent on prescription opioids after just seven days, potentially setting you on a path toward addiction.</vt:lpstr>
      <vt:lpstr>Opioids are powerful medications for people with severe pain, but misusing them can be dangerous or even deadly.</vt:lpstr>
      <vt:lpstr>What is fentanyl?</vt:lpstr>
      <vt:lpstr>PowerPoint Presentation</vt:lpstr>
      <vt:lpstr>Fentanyl, a powerful opioid, is taking the lives of Texans every day.</vt:lpstr>
      <vt:lpstr>Learn the signs of an overdose.</vt:lpstr>
      <vt:lpstr>How to respond to an overdose:</vt:lpstr>
      <vt:lpstr>Common Misconceptions</vt:lpstr>
      <vt:lpstr>Fact vs. Myth</vt:lpstr>
      <vt:lpstr>Fact vs. Myth</vt:lpstr>
      <vt:lpstr>Fact vs. Myth</vt:lpstr>
      <vt:lpstr>Fact vs. Myth</vt:lpstr>
      <vt:lpstr>Words to Avoid</vt:lpstr>
      <vt:lpstr>Words to Use</vt:lpstr>
      <vt:lpstr>Actions You Can Take</vt:lpstr>
      <vt:lpstr>How You Can Help</vt:lpstr>
      <vt:lpstr>How You Can Help</vt:lpstr>
      <vt:lpstr>How You Can Help</vt:lpstr>
      <vt:lpstr>How You Can Help</vt:lpstr>
      <vt:lpstr>PowerPoint Presentation</vt:lpstr>
      <vt:lpstr>Treatment is available and recovery is possible.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subject/>
  <dc:creator>Berns, Kaitlin</dc:creator>
  <cp:keywords/>
  <dc:description/>
  <cp:lastModifiedBy>Anaya Rodriguez, Laura</cp:lastModifiedBy>
  <cp:revision>665</cp:revision>
  <dcterms:created xsi:type="dcterms:W3CDTF">2021-12-09T15:54:24Z</dcterms:created>
  <dcterms:modified xsi:type="dcterms:W3CDTF">2024-12-18T14:21:36Z</dcterms:modified>
  <cp:category/>
</cp:coreProperties>
</file>