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57" r:id="rId5"/>
    <p:sldId id="258" r:id="rId6"/>
    <p:sldId id="259" r:id="rId7"/>
    <p:sldId id="299" r:id="rId8"/>
    <p:sldId id="261" r:id="rId9"/>
    <p:sldId id="300" r:id="rId10"/>
    <p:sldId id="263" r:id="rId11"/>
    <p:sldId id="307" r:id="rId12"/>
    <p:sldId id="264" r:id="rId13"/>
    <p:sldId id="272" r:id="rId14"/>
    <p:sldId id="270" r:id="rId15"/>
    <p:sldId id="273" r:id="rId16"/>
    <p:sldId id="271" r:id="rId17"/>
    <p:sldId id="277" r:id="rId18"/>
    <p:sldId id="278" r:id="rId19"/>
    <p:sldId id="308" r:id="rId20"/>
    <p:sldId id="309" r:id="rId21"/>
    <p:sldId id="316" r:id="rId22"/>
    <p:sldId id="317" r:id="rId23"/>
    <p:sldId id="306" r:id="rId24"/>
    <p:sldId id="282" r:id="rId25"/>
    <p:sldId id="304" r:id="rId26"/>
    <p:sldId id="302" r:id="rId27"/>
    <p:sldId id="289" r:id="rId28"/>
    <p:sldId id="297" r:id="rId29"/>
    <p:sldId id="311" r:id="rId30"/>
    <p:sldId id="312" r:id="rId31"/>
    <p:sldId id="291" r:id="rId32"/>
    <p:sldId id="293" r:id="rId33"/>
    <p:sldId id="295" r:id="rId34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273CA5-AA28-D389-4D51-96D76E7714D5}" name="Anaya Rodriguez, Laura" initials="LA" userId="S::laura.anayarodriguez@austin.utexas.edu::fd9b30df-008c-4c5f-b2eb-15ca040e50ea" providerId="AD"/>
  <p188:author id="{8A448EA8-8171-8499-DDC8-0C0CCF1D5F2A}" name="Laura Anaya Rodriguez" initials="LR" userId="qlyGULccPLkSmW9TbYndNRN9jPGvmoMP4cn8pS6a9W8=" providerId="None"/>
  <p188:author id="{7A8181E3-CF69-8834-C275-4287172AB33B}" name="Lauren Pezzullo" initials="LP" userId="jomsXLpxLeGuRQbq8741mg01jpkVLtpgqyXN7GBT2Ms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s, Kaitlin" initials="BK" lastIdx="2" clrIdx="0">
    <p:extLst>
      <p:ext uri="{19B8F6BF-5375-455C-9EA6-DF929625EA0E}">
        <p15:presenceInfo xmlns:p15="http://schemas.microsoft.com/office/powerpoint/2012/main" userId="S-1-5-21-527237240-963894560-725345543-12117145" providerId="AD"/>
      </p:ext>
    </p:extLst>
  </p:cmAuthor>
  <p:cmAuthor id="2" name="Nick Brothers" initials="NB" lastIdx="1" clrIdx="1">
    <p:extLst>
      <p:ext uri="{19B8F6BF-5375-455C-9EA6-DF929625EA0E}">
        <p15:presenceInfo xmlns:p15="http://schemas.microsoft.com/office/powerpoint/2012/main" userId="1BDRAupL7PSiaW9Y8JkUfvXNAOuPlgEOxQoCHEkQp9M=" providerId="None"/>
      </p:ext>
    </p:extLst>
  </p:cmAuthor>
  <p:cmAuthor id="3" name="Bruno,Maribel (HHSC)" initials="B(" lastIdx="27" clrIdx="2">
    <p:extLst>
      <p:ext uri="{19B8F6BF-5375-455C-9EA6-DF929625EA0E}">
        <p15:presenceInfo xmlns:p15="http://schemas.microsoft.com/office/powerpoint/2012/main" userId="S::Maribel.Bruno@hhs.texas.gov::8ce13b29-59f8-4d41-8d53-4e6d769bc3a7" providerId="AD"/>
      </p:ext>
    </p:extLst>
  </p:cmAuthor>
  <p:cmAuthor id="4" name="Becker,Kaleigh (HHSC)" initials="B(" lastIdx="12" clrIdx="3">
    <p:extLst>
      <p:ext uri="{19B8F6BF-5375-455C-9EA6-DF929625EA0E}">
        <p15:presenceInfo xmlns:p15="http://schemas.microsoft.com/office/powerpoint/2012/main" userId="S::Kaleigh.Becker01@hhs.texas.gov::3fcbc272-5691-404c-a09b-645b5c765af4" providerId="AD"/>
      </p:ext>
    </p:extLst>
  </p:cmAuthor>
  <p:cmAuthor id="5" name="Kirtz, Susan C" initials="KSC" lastIdx="9" clrIdx="4">
    <p:extLst>
      <p:ext uri="{19B8F6BF-5375-455C-9EA6-DF929625EA0E}">
        <p15:presenceInfo xmlns:p15="http://schemas.microsoft.com/office/powerpoint/2012/main" userId="S::susan.kirtz@austin.utexas.edu::5176dd27-692f-4190-90e9-6facb0c39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A033E-EAF7-4AAC-97AA-B2147CC31FE1}" v="21" dt="2024-12-18T14:23:52.309"/>
    <p1510:client id="{ED40504D-CF23-4FFB-BEE4-48C86EFD998D}" v="1" dt="2024-12-18T14:25:26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 autoAdjust="0"/>
    <p:restoredTop sz="86364" autoAdjust="0"/>
  </p:normalViewPr>
  <p:slideViewPr>
    <p:cSldViewPr snapToGrid="0" snapToObjects="1">
      <p:cViewPr varScale="1">
        <p:scale>
          <a:sx n="50" d="100"/>
          <a:sy n="50" d="100"/>
        </p:scale>
        <p:origin x="1520" y="176"/>
      </p:cViewPr>
      <p:guideLst/>
    </p:cSldViewPr>
  </p:slideViewPr>
  <p:outlineViewPr>
    <p:cViewPr>
      <p:scale>
        <a:sx n="33" d="100"/>
        <a:sy n="33" d="100"/>
      </p:scale>
      <p:origin x="0" y="-2319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naya Rodriguez" userId="qlyGULccPLkSmW9TbYndNRN9jPGvmoMP4cn8pS6a9W8=" providerId="None" clId="Web-{B35A033E-EAF7-4AAC-97AA-B2147CC31FE1}"/>
    <pc:docChg chg="modSld">
      <pc:chgData name="Laura Anaya Rodriguez" userId="qlyGULccPLkSmW9TbYndNRN9jPGvmoMP4cn8pS6a9W8=" providerId="None" clId="Web-{B35A033E-EAF7-4AAC-97AA-B2147CC31FE1}" dt="2024-12-18T14:23:52.309" v="18" actId="20577"/>
      <pc:docMkLst>
        <pc:docMk/>
      </pc:docMkLst>
      <pc:sldChg chg="modSp">
        <pc:chgData name="Laura Anaya Rodriguez" userId="qlyGULccPLkSmW9TbYndNRN9jPGvmoMP4cn8pS6a9W8=" providerId="None" clId="Web-{B35A033E-EAF7-4AAC-97AA-B2147CC31FE1}" dt="2024-12-18T14:23:00.104" v="7" actId="20577"/>
        <pc:sldMkLst>
          <pc:docMk/>
          <pc:sldMk cId="1777265187" sldId="259"/>
        </pc:sldMkLst>
        <pc:spChg chg="mod">
          <ac:chgData name="Laura Anaya Rodriguez" userId="qlyGULccPLkSmW9TbYndNRN9jPGvmoMP4cn8pS6a9W8=" providerId="None" clId="Web-{B35A033E-EAF7-4AAC-97AA-B2147CC31FE1}" dt="2024-12-18T14:23:00.104" v="7" actId="20577"/>
          <ac:spMkLst>
            <pc:docMk/>
            <pc:sldMk cId="1777265187" sldId="259"/>
            <ac:spMk id="3" creationId="{A88E99A9-B33E-D468-C2A2-ED47DE72F3E0}"/>
          </ac:spMkLst>
        </pc:spChg>
      </pc:sldChg>
      <pc:sldChg chg="modSp">
        <pc:chgData name="Laura Anaya Rodriguez" userId="qlyGULccPLkSmW9TbYndNRN9jPGvmoMP4cn8pS6a9W8=" providerId="None" clId="Web-{B35A033E-EAF7-4AAC-97AA-B2147CC31FE1}" dt="2024-12-18T14:23:09.807" v="11" actId="20577"/>
        <pc:sldMkLst>
          <pc:docMk/>
          <pc:sldMk cId="1770482431" sldId="264"/>
        </pc:sldMkLst>
        <pc:spChg chg="mod">
          <ac:chgData name="Laura Anaya Rodriguez" userId="qlyGULccPLkSmW9TbYndNRN9jPGvmoMP4cn8pS6a9W8=" providerId="None" clId="Web-{B35A033E-EAF7-4AAC-97AA-B2147CC31FE1}" dt="2024-12-18T14:23:09.807" v="11" actId="20577"/>
          <ac:spMkLst>
            <pc:docMk/>
            <pc:sldMk cId="1770482431" sldId="264"/>
            <ac:spMk id="3" creationId="{4A6797F9-9D74-8C44-E782-9D29C65A73B4}"/>
          </ac:spMkLst>
        </pc:spChg>
      </pc:sldChg>
      <pc:sldChg chg="modSp">
        <pc:chgData name="Laura Anaya Rodriguez" userId="qlyGULccPLkSmW9TbYndNRN9jPGvmoMP4cn8pS6a9W8=" providerId="None" clId="Web-{B35A033E-EAF7-4AAC-97AA-B2147CC31FE1}" dt="2024-12-18T14:23:13.214" v="13" actId="20577"/>
        <pc:sldMkLst>
          <pc:docMk/>
          <pc:sldMk cId="3340303288" sldId="273"/>
        </pc:sldMkLst>
        <pc:spChg chg="mod">
          <ac:chgData name="Laura Anaya Rodriguez" userId="qlyGULccPLkSmW9TbYndNRN9jPGvmoMP4cn8pS6a9W8=" providerId="None" clId="Web-{B35A033E-EAF7-4AAC-97AA-B2147CC31FE1}" dt="2024-12-18T14:23:13.214" v="13" actId="20577"/>
          <ac:spMkLst>
            <pc:docMk/>
            <pc:sldMk cId="3340303288" sldId="273"/>
            <ac:spMk id="3" creationId="{B7B8BF8E-A915-A617-A342-E6FC03A876EF}"/>
          </ac:spMkLst>
        </pc:spChg>
      </pc:sldChg>
      <pc:sldChg chg="modSp">
        <pc:chgData name="Laura Anaya Rodriguez" userId="qlyGULccPLkSmW9TbYndNRN9jPGvmoMP4cn8pS6a9W8=" providerId="None" clId="Web-{B35A033E-EAF7-4AAC-97AA-B2147CC31FE1}" dt="2024-12-18T14:23:30.918" v="16" actId="20577"/>
        <pc:sldMkLst>
          <pc:docMk/>
          <pc:sldMk cId="2834894116" sldId="278"/>
        </pc:sldMkLst>
        <pc:spChg chg="mod">
          <ac:chgData name="Laura Anaya Rodriguez" userId="qlyGULccPLkSmW9TbYndNRN9jPGvmoMP4cn8pS6a9W8=" providerId="None" clId="Web-{B35A033E-EAF7-4AAC-97AA-B2147CC31FE1}" dt="2024-12-18T14:23:30.918" v="16" actId="20577"/>
          <ac:spMkLst>
            <pc:docMk/>
            <pc:sldMk cId="2834894116" sldId="278"/>
            <ac:spMk id="6" creationId="{F4BC2583-8794-07E2-6340-A24BAC65E15E}"/>
          </ac:spMkLst>
        </pc:spChg>
      </pc:sldChg>
      <pc:sldChg chg="modSp">
        <pc:chgData name="Laura Anaya Rodriguez" userId="qlyGULccPLkSmW9TbYndNRN9jPGvmoMP4cn8pS6a9W8=" providerId="None" clId="Web-{B35A033E-EAF7-4AAC-97AA-B2147CC31FE1}" dt="2024-12-18T14:23:52.309" v="18" actId="20577"/>
        <pc:sldMkLst>
          <pc:docMk/>
          <pc:sldMk cId="620794619" sldId="308"/>
        </pc:sldMkLst>
        <pc:spChg chg="mod">
          <ac:chgData name="Laura Anaya Rodriguez" userId="qlyGULccPLkSmW9TbYndNRN9jPGvmoMP4cn8pS6a9W8=" providerId="None" clId="Web-{B35A033E-EAF7-4AAC-97AA-B2147CC31FE1}" dt="2024-12-18T14:23:52.309" v="18" actId="20577"/>
          <ac:spMkLst>
            <pc:docMk/>
            <pc:sldMk cId="620794619" sldId="308"/>
            <ac:spMk id="3" creationId="{5395F82C-E279-0278-3495-84AF2675544B}"/>
          </ac:spMkLst>
        </pc:spChg>
      </pc:sldChg>
    </pc:docChg>
  </pc:docChgLst>
  <pc:docChgLst>
    <pc:chgData name="Laura Anaya Rodriguez" userId="qlyGULccPLkSmW9TbYndNRN9jPGvmoMP4cn8pS6a9W8=" providerId="None" clId="Web-{ED40504D-CF23-4FFB-BEE4-48C86EFD998D}"/>
    <pc:docChg chg="modSld">
      <pc:chgData name="Laura Anaya Rodriguez" userId="qlyGULccPLkSmW9TbYndNRN9jPGvmoMP4cn8pS6a9W8=" providerId="None" clId="Web-{ED40504D-CF23-4FFB-BEE4-48C86EFD998D}" dt="2024-12-18T14:25:26.429" v="0" actId="1076"/>
      <pc:docMkLst>
        <pc:docMk/>
      </pc:docMkLst>
      <pc:sldChg chg="modSp">
        <pc:chgData name="Laura Anaya Rodriguez" userId="qlyGULccPLkSmW9TbYndNRN9jPGvmoMP4cn8pS6a9W8=" providerId="None" clId="Web-{ED40504D-CF23-4FFB-BEE4-48C86EFD998D}" dt="2024-12-18T14:25:26.429" v="0" actId="1076"/>
        <pc:sldMkLst>
          <pc:docMk/>
          <pc:sldMk cId="228812103" sldId="257"/>
        </pc:sldMkLst>
        <pc:spChg chg="mod">
          <ac:chgData name="Laura Anaya Rodriguez" userId="qlyGULccPLkSmW9TbYndNRN9jPGvmoMP4cn8pS6a9W8=" providerId="None" clId="Web-{ED40504D-CF23-4FFB-BEE4-48C86EFD998D}" dt="2024-12-18T14:25:26.429" v="0" actId="1076"/>
          <ac:spMkLst>
            <pc:docMk/>
            <pc:sldMk cId="228812103" sldId="257"/>
            <ac:spMk id="2" creationId="{61010552-1ECF-0911-BADF-CCE97A819F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1448-28CF-8047-8F8F-B1C840BC735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D02C-163E-F24F-9E72-4AAF99EE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40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36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3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0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1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5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=2w0zT1oCPVI&amp;t=2s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=is9I_BsjO_U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https://youtu.be/AR7NuBetJJg?si=Cle-rmD9wmTgzZik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20574000" cy="5943600"/>
          </a:xfrm>
        </p:spPr>
        <p:txBody>
          <a:bodyPr/>
          <a:lstStyle>
            <a:lvl1pPr algn="l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0879C78-323B-7740-8346-7D164DA83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400"/>
            <a:ext cx="205740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7D67C6-DC97-914C-AD9C-579610347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10972799"/>
            <a:ext cx="20574000" cy="6858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 b="1" i="0" spc="30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C452C-8359-44F3-E8FF-B213F14AA59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657600" y="7315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B1EF5D4F-03C3-B93D-75AE-589F14184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6039" y="228602"/>
            <a:ext cx="5486395" cy="20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0"/>
            <a:ext cx="9144000" cy="9143982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3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95401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85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49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446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DECD8D4-6170-359E-BEDC-B3BE54D7F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1600"/>
            <a:ext cx="19202400" cy="2286000"/>
          </a:xfrm>
        </p:spPr>
        <p:txBody>
          <a:bodyPr/>
          <a:lstStyle>
            <a:lvl1pPr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How You Can Help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BA369C-2845-C71B-8E01-8BE1D16209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3600" y="9138005"/>
            <a:ext cx="13487400" cy="296394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48EA1FA0-6A99-245D-4407-902A71A4AE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7772400"/>
            <a:ext cx="13487400" cy="1137005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47A119B-0105-29F8-0A11-3433C38FD7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FF2D090-E887-EEAB-3B01-77F1E7B71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5715000"/>
            <a:ext cx="13487400" cy="18288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133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DE45F8E-5CF4-9012-2C57-894F35F25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8457931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251460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9978726-BB8C-D728-AC58-A99F505E4E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3600" y="9815946"/>
            <a:ext cx="13487400" cy="22860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221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662388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2818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EE64FE-2E7C-5666-14F2-E58DC800B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223" y="2743196"/>
            <a:ext cx="16459200" cy="18288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7FDF97-123F-FCF5-9120-8F38DD573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224" y="1828797"/>
            <a:ext cx="16459199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1D7251-14F6-81FD-3168-9DFF934CE9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029200"/>
            <a:ext cx="164592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45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A8C9F2-FFA0-3EAE-81EA-103158BB3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096" y="2743195"/>
            <a:ext cx="16459201" cy="1828799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6663BFB-98D0-4326-41C2-1FCB4E3B0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096" y="1828797"/>
            <a:ext cx="16459327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A245B-A678-F8F6-285B-644D1154C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5909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BD73A0-0979-BA86-7D72-F96B70FE02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755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102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Full page image ">
            <a:extLst>
              <a:ext uri="{FF2B5EF4-FFF2-40B4-BE49-F238E27FC236}">
                <a16:creationId xmlns:a16="http://schemas.microsoft.com/office/drawing/2014/main" id="{65112CEB-F3F1-A448-818C-79B272BF57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</a:t>
            </a:r>
            <a:r>
              <a:rPr lang="en-US" dirty="0" err="1"/>
              <a:t>icn</a:t>
            </a:r>
            <a:r>
              <a:rPr lang="en-US" dirty="0"/>
              <a:t>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78352B-EDAC-E2F3-8471-AF0B7F965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1371600"/>
            <a:ext cx="20720304" cy="2286000"/>
          </a:xfrm>
        </p:spPr>
        <p:txBody>
          <a:bodyPr lIns="0" tIns="0" rIns="0" bIns="0"/>
          <a:lstStyle>
            <a:lvl1pPr algn="ctr">
              <a:lnSpc>
                <a:spcPct val="125000"/>
              </a:lnSpc>
              <a:defRPr sz="60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have experienced an opioid overdose or know someone who has.</a:t>
            </a:r>
          </a:p>
        </p:txBody>
      </p:sp>
    </p:spTree>
    <p:extLst>
      <p:ext uri="{BB962C8B-B14F-4D97-AF65-F5344CB8AC3E}">
        <p14:creationId xmlns:p14="http://schemas.microsoft.com/office/powerpoint/2010/main" val="382774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Or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10360025" cy="5943600"/>
          </a:xfrm>
        </p:spPr>
        <p:txBody>
          <a:bodyPr/>
          <a:lstStyle>
            <a:lvl1pPr algn="l">
              <a:defRPr sz="11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Organization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C30C-D5D8-AC0F-9731-0FE40054E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64124" y="914401"/>
            <a:ext cx="3999126" cy="1870239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16B9DCE-361F-C738-D30E-91B4F048B8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399"/>
            <a:ext cx="10360025" cy="1828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C4EFF6B-758C-40C1-BDAA-CCB8F76DA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2286001"/>
            <a:ext cx="10360025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6F42350F-911E-6BCA-B728-639AD3EF00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38760" y="0"/>
            <a:ext cx="11438890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PLACE YOUR ORGANIZATION LOGOS HERE</a:t>
            </a:r>
          </a:p>
        </p:txBody>
      </p:sp>
    </p:spTree>
    <p:extLst>
      <p:ext uri="{BB962C8B-B14F-4D97-AF65-F5344CB8AC3E}">
        <p14:creationId xmlns:p14="http://schemas.microsoft.com/office/powerpoint/2010/main" val="213062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Imag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CEC4BEF9-5BC9-0546-A943-9ECEE297F9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88825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6203F3A-8B43-9763-D7C3-D4BB4B267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4572000"/>
            <a:ext cx="9144000" cy="7315203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268DD5-7CFA-3708-CF30-F292E9384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(L)</a:t>
            </a:r>
            <a:br>
              <a:rPr lang="en-US" dirty="0"/>
            </a:br>
            <a:r>
              <a:rPr lang="en-US" dirty="0"/>
              <a:t>Image (R)</a:t>
            </a:r>
          </a:p>
        </p:txBody>
      </p:sp>
    </p:spTree>
    <p:extLst>
      <p:ext uri="{BB962C8B-B14F-4D97-AF65-F5344CB8AC3E}">
        <p14:creationId xmlns:p14="http://schemas.microsoft.com/office/powerpoint/2010/main" val="18853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)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E93E0-6ABF-694A-A8E3-7C29AB7170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2304" y="4572000"/>
            <a:ext cx="9144000" cy="7315204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3336-1163-584A-BEA0-71736513E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2304" y="1600200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(R)</a:t>
            </a:r>
            <a:br>
              <a:rPr lang="en-US" dirty="0"/>
            </a:br>
            <a:r>
              <a:rPr lang="en-US" dirty="0"/>
              <a:t>Image (L)</a:t>
            </a:r>
          </a:p>
        </p:txBody>
      </p:sp>
      <p:sp>
        <p:nvSpPr>
          <p:cNvPr id="10" name="Picture Placeholder 2" descr="Right side image ">
            <a:extLst>
              <a:ext uri="{FF2B5EF4-FFF2-40B4-BE49-F238E27FC236}">
                <a16:creationId xmlns:a16="http://schemas.microsoft.com/office/drawing/2014/main" id="{FBC99BCD-B4C6-5679-5840-DD867E0E28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27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726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BCFA-DD3B-0A41-B02E-DA12D294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85999"/>
            <a:ext cx="20574000" cy="5943599"/>
          </a:xfrm>
        </p:spPr>
        <p:txBody>
          <a:bodyPr/>
          <a:lstStyle>
            <a:lvl1pPr algn="ctr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Recovery is Possible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DFEB7-D6A8-D039-09AF-8868E52772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225" y="8229598"/>
            <a:ext cx="16459200" cy="1981202"/>
          </a:xfr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4DDB662-944D-1014-DC04-843EE7390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10972800"/>
            <a:ext cx="20574000" cy="701675"/>
          </a:xfrm>
        </p:spPr>
        <p:txBody>
          <a:bodyPr/>
          <a:lstStyle>
            <a:lvl1pPr algn="ctr">
              <a:defRPr b="1" i="0" spc="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9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FB2C23F-ADD7-8A6B-E67B-C1D17A40B0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C4FDE-7442-1E67-69EC-7DF17731C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565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Section 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5817CA-4B75-3632-CDAC-5C948C1517A5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E870C2F-E37C-D73A-9903-5E1FDED54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DB270-D203-B725-BFF8-3818F1704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Burgundy Section Break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10DD02-06F9-BA44-ACE0-51E6BA7E9179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B25A94B-807A-1C40-AE11-97F5AFD04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BD14-A1DA-7E4C-AACC-92740FC2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Navy Section Break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45F3A7-6598-76B1-9AFB-4C46282A581E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4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41DF-F796-4343-9761-C4FDE56E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286000"/>
            <a:ext cx="11887200" cy="1828800"/>
          </a:xfrm>
        </p:spPr>
        <p:txBody>
          <a:bodyPr lIns="0" tIns="0" rIns="0" bIns="0"/>
          <a:lstStyle>
            <a:lvl1pPr>
              <a:defRPr sz="115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6E0721B-6BD8-DA6F-AFD3-618CF1A757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0400" y="5486400"/>
            <a:ext cx="11887200" cy="5943600"/>
          </a:xfrm>
        </p:spPr>
        <p:txBody>
          <a:bodyPr lIns="0" tIns="0" rIns="0" bIns="0">
            <a:noAutofit/>
          </a:bodyPr>
          <a:lstStyle>
            <a:lvl1pPr marL="742950" marR="0" indent="-742950" algn="l" defTabSz="1828343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4000">
                <a:solidFill>
                  <a:schemeClr val="tx2"/>
                </a:solidFill>
                <a:latin typeface="+mn-lt"/>
                <a:ea typeface="Fira Sans" panose="020B0503050000020004" pitchFamily="34" charset="0"/>
              </a:defRPr>
            </a:lvl1pPr>
            <a:lvl2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2pPr>
            <a:lvl3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3pPr>
            <a:lvl4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4pPr>
            <a:lvl5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7EDC71-0304-EAF1-2A3A-33B720002FD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029200" y="2743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0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person, table&#10;&#10;Description automatically generated">
            <a:extLst>
              <a:ext uri="{FF2B5EF4-FFF2-40B4-BE49-F238E27FC236}">
                <a16:creationId xmlns:a16="http://schemas.microsoft.com/office/drawing/2014/main" id="{22F06A4B-08FE-FDA6-B70E-733B822D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-2" b="6000"/>
          <a:stretch/>
        </p:blipFill>
        <p:spPr>
          <a:xfrm>
            <a:off x="0" y="0"/>
            <a:ext cx="24377904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6F2910-ACE0-8A6B-E285-AC03388D4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4" y="0"/>
            <a:ext cx="24377904" cy="13716000"/>
          </a:xfrm>
          <a:prstGeom prst="rect">
            <a:avLst/>
          </a:prstGeom>
          <a:solidFill>
            <a:schemeClr val="accent1">
              <a:alpha val="880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627C0EA-4F9F-CD19-15BF-B2048C9D9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0552" y="10287000"/>
            <a:ext cx="201168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- Based on results from panel surveys conducted in 2020 and 2021 with a total of 3,347 adult participants throughout the state of Texas. Participants were selected to reflect current Texas demographics, including age, gender and ethnicity.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A8C086-05F6-0C8B-ED9A-C7B4088B3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298" y="4114800"/>
            <a:ext cx="22402800" cy="4572000"/>
          </a:xfrm>
        </p:spPr>
        <p:txBody>
          <a:bodyPr/>
          <a:lstStyle>
            <a:lvl1pPr marL="914400" indent="-914400">
              <a:lnSpc>
                <a:spcPct val="100000"/>
              </a:lnSpc>
              <a:defRPr sz="9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“1 in 4 Texans have experienced an opioid overdose or know someone who has.”</a:t>
            </a:r>
          </a:p>
        </p:txBody>
      </p:sp>
    </p:spTree>
    <p:extLst>
      <p:ext uri="{BB962C8B-B14F-4D97-AF65-F5344CB8AC3E}">
        <p14:creationId xmlns:p14="http://schemas.microsoft.com/office/powerpoint/2010/main" val="19177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 4 Tex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1EEC-B203-8C49-8E48-741D68983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10058400" cy="22860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has experienced an opioid overdose or knows someone who has.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D7C475-3D83-87BA-C365-679335F7DC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90450" y="0"/>
            <a:ext cx="1188720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/>
            </a:lvl1pPr>
          </a:lstStyle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E58E98-4284-C1DC-E0F3-8DF89EC7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7135090"/>
            <a:ext cx="10058400" cy="543790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25000"/>
              </a:lnSpc>
            </a:pPr>
            <a:r>
              <a:rPr lang="en-US" dirty="0"/>
              <a:t>From 2019-2021, 11,659 Texans died from an </a:t>
            </a:r>
            <a:br>
              <a:rPr lang="en-US" dirty="0"/>
            </a:br>
            <a:r>
              <a:rPr lang="en-US" dirty="0"/>
              <a:t>opioid-related overdose.</a:t>
            </a:r>
          </a:p>
          <a:p>
            <a:pPr>
              <a:lnSpc>
                <a:spcPct val="125000"/>
              </a:lnSpc>
            </a:pPr>
            <a:r>
              <a:rPr lang="en-US" dirty="0"/>
              <a:t>Comparatively, 15,410 Texans died from an </a:t>
            </a:r>
            <a:br>
              <a:rPr lang="en-US" dirty="0"/>
            </a:br>
            <a:r>
              <a:rPr lang="en-US" dirty="0"/>
              <a:t>opioid-related overdose between 1999-2016.</a:t>
            </a:r>
          </a:p>
          <a:p>
            <a:pPr>
              <a:lnSpc>
                <a:spcPct val="125000"/>
              </a:lnSpc>
            </a:pPr>
            <a:r>
              <a:rPr lang="en-US" dirty="0"/>
              <a:t>Prescription drug overdose is a leading cause of maternal mortality in Texas.</a:t>
            </a:r>
          </a:p>
          <a:p>
            <a:pPr>
              <a:lnSpc>
                <a:spcPct val="125000"/>
              </a:lnSpc>
            </a:pPr>
            <a:r>
              <a:rPr lang="en-US" dirty="0"/>
              <a:t>Nearly one in five Texas high school students have taken prescription drugs without a doctor’s prescription.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D007D0-0C40-48B0-271F-C61BD071E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1600" y="4854954"/>
            <a:ext cx="10058400" cy="2272677"/>
          </a:xfrm>
        </p:spPr>
        <p:txBody>
          <a:bodyPr numCol="2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1428521" indent="-514350">
              <a:buFont typeface="+mj-lt"/>
              <a:buAutoNum type="arabicPeriod"/>
              <a:defRPr/>
            </a:lvl2pPr>
          </a:lstStyle>
          <a:p>
            <a:pPr lvl="1">
              <a:lnSpc>
                <a:spcPct val="125000"/>
              </a:lnSpc>
            </a:pPr>
            <a:r>
              <a:rPr lang="en-US" dirty="0"/>
              <a:t>Harris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Dallas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Bexar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Travis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Tarrant County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952BA8-6455-82C0-B9B6-77C5263800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71600" y="3429000"/>
            <a:ext cx="10058400" cy="1412632"/>
          </a:xfrm>
        </p:spPr>
        <p:txBody>
          <a:bodyPr numCol="1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914171" indent="0">
              <a:buFont typeface="Arial" panose="020B0604020202020204" pitchFamily="34" charset="0"/>
              <a:buNone/>
              <a:defRPr/>
            </a:lvl2pPr>
          </a:lstStyle>
          <a:p>
            <a:pPr lvl="0">
              <a:lnSpc>
                <a:spcPct val="125000"/>
              </a:lnSpc>
            </a:pPr>
            <a:r>
              <a:rPr lang="en-US" dirty="0"/>
              <a:t>Top 5 counties in Texas with the highest counts of opioid overdose deaths (as of 2019).</a:t>
            </a:r>
          </a:p>
        </p:txBody>
      </p:sp>
    </p:spTree>
    <p:extLst>
      <p:ext uri="{BB962C8B-B14F-4D97-AF65-F5344CB8AC3E}">
        <p14:creationId xmlns:p14="http://schemas.microsoft.com/office/powerpoint/2010/main" val="10580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3429000"/>
            <a:ext cx="9144000" cy="365760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BE9842-3F92-1354-1BCF-9223438B7D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62050" y="8458188"/>
            <a:ext cx="9144000" cy="365759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073054-3B72-9927-3831-948449DD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862050" y="7086594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75028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72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74" r:id="rId3"/>
    <p:sldLayoutId id="2147483675" r:id="rId4"/>
    <p:sldLayoutId id="2147483676" r:id="rId5"/>
    <p:sldLayoutId id="2147483672" r:id="rId6"/>
    <p:sldLayoutId id="2147483673" r:id="rId7"/>
    <p:sldLayoutId id="2147483680" r:id="rId8"/>
    <p:sldLayoutId id="2147483696" r:id="rId9"/>
    <p:sldLayoutId id="2147483697" r:id="rId10"/>
    <p:sldLayoutId id="2147483695" r:id="rId11"/>
    <p:sldLayoutId id="2147483698" r:id="rId12"/>
    <p:sldLayoutId id="2147483699" r:id="rId13"/>
    <p:sldLayoutId id="2147483691" r:id="rId14"/>
    <p:sldLayoutId id="2147483678" r:id="rId15"/>
    <p:sldLayoutId id="2147483690" r:id="rId16"/>
    <p:sldLayoutId id="2147483681" r:id="rId17"/>
    <p:sldLayoutId id="2147483688" r:id="rId18"/>
    <p:sldLayoutId id="2147483684" r:id="rId19"/>
    <p:sldLayoutId id="2147483682" r:id="rId20"/>
    <p:sldLayoutId id="2147483686" r:id="rId21"/>
    <p:sldLayoutId id="2147483685" r:id="rId2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2w0zT1oCPVI?feature=oembed" TargetMode="External"/><Relationship Id="rId5" Type="http://schemas.openxmlformats.org/officeDocument/2006/relationships/hyperlink" Target="https://www.youtube.com/watch?v=2w0zT1oCPVI&amp;t=2s" TargetMode="Externa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is9I_BsjO_U?feature=oembed" TargetMode="External"/><Relationship Id="rId5" Type="http://schemas.openxmlformats.org/officeDocument/2006/relationships/hyperlink" Target="https://www.youtube.com/watch?v=is9I_BsjO_U" TargetMode="Externa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AR7NuBetJJg?feature=oembed" TargetMode="External"/><Relationship Id="rId5" Type="http://schemas.openxmlformats.org/officeDocument/2006/relationships/hyperlink" Target="https://youtu.be/AR7NuBetJJg?si=Cle-rmD9wmTgzZik" TargetMode="Externa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hyperlink" Target="https://naloxonetexas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hyperlink" Target="https://txopioidresponse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hhs.texas.gov/services/health/prevention/turn-to/turn-to-check-i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data.dshs.texas.gov/dashboards/drugs-and-alcohol/opioi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0552-1ECF-0911-BADF-CCE97A81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181350"/>
            <a:ext cx="20574000" cy="5943600"/>
          </a:xfrm>
        </p:spPr>
        <p:txBody>
          <a:bodyPr/>
          <a:lstStyle/>
          <a:p>
            <a:r>
              <a:rPr lang="en-US" b="0" dirty="0"/>
              <a:t>Preventing Opioid Misuse and Overdose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42E5-4502-C201-A4EE-89BD85FF4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Texas Targeted Opioid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1936-9D7D-60C1-375D-885298CEB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 Black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2881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See How Prescription Opioids Work">
            <a:hlinkClick r:id="" action="ppaction://media"/>
            <a:extLst>
              <a:ext uri="{FF2B5EF4-FFF2-40B4-BE49-F238E27FC236}">
                <a16:creationId xmlns:a16="http://schemas.microsoft.com/office/drawing/2014/main" id="{0B54B308-8520-D091-8000-C46890A7D3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546" y="1066995"/>
            <a:ext cx="20720304" cy="11706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412E1-8C64-DB6C-A1F6-69CB1C35D80E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See How Prescription Opioids Work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3E6373-5C46-5E93-5B20-ABA2CC686E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59EC8-CE35-3AB6-5A31-8D31A4CF18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Some examples of brand names include</a:t>
            </a:r>
            <a:r>
              <a:rPr lang="en-US" dirty="0">
                <a:solidFill>
                  <a:srgbClr val="691B32"/>
                </a:solidFill>
                <a:latin typeface="Arial Black"/>
              </a:rPr>
              <a:t>: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154B-BEF1-B685-8B03-3ECBF56F82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Wisdom tooth extraction</a:t>
            </a:r>
          </a:p>
          <a:p>
            <a:r>
              <a:rPr lang="en-US" dirty="0"/>
              <a:t>Cancer and more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DF5F-A2ED-855C-1673-69FB0C6C06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Prescribed to help with pain from:</a:t>
            </a:r>
            <a:endParaRPr lang="en-US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797286-89AE-561F-B8D4-A9597EEF1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Prescription opioids are a class of powerful pain management medications.</a:t>
            </a:r>
          </a:p>
        </p:txBody>
      </p:sp>
    </p:spTree>
    <p:extLst>
      <p:ext uri="{BB962C8B-B14F-4D97-AF65-F5344CB8AC3E}">
        <p14:creationId xmlns:p14="http://schemas.microsoft.com/office/powerpoint/2010/main" val="15410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B158D-5F79-9656-DCB5-004D249CE4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8BF8E-A915-A617-A342-E6FC03A8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are </a:t>
            </a:r>
            <a:br>
              <a:rPr lang="en-US" dirty="0"/>
            </a:br>
            <a:r>
              <a:rPr lang="en-US" dirty="0">
                <a:latin typeface="Arial Black"/>
              </a:rPr>
              <a:t>the risks?</a:t>
            </a:r>
          </a:p>
        </p:txBody>
      </p:sp>
    </p:spTree>
    <p:extLst>
      <p:ext uri="{BB962C8B-B14F-4D97-AF65-F5344CB8AC3E}">
        <p14:creationId xmlns:p14="http://schemas.microsoft.com/office/powerpoint/2010/main" val="33403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earn the Risks of Opioid Misuse">
            <a:hlinkClick r:id="" action="ppaction://media"/>
            <a:extLst>
              <a:ext uri="{FF2B5EF4-FFF2-40B4-BE49-F238E27FC236}">
                <a16:creationId xmlns:a16="http://schemas.microsoft.com/office/drawing/2014/main" id="{E6072F5A-44F5-4CAE-4E8D-ED28671E69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546" y="1004513"/>
            <a:ext cx="20720304" cy="11706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CA8D0-973A-33BD-4877-9021979B5C0A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>
                <a:effectLst/>
                <a:latin typeface="Roboto" panose="02000000000000000000" pitchFamily="2" charset="0"/>
                <a:hlinkClick r:id="rId5"/>
              </a:rPr>
              <a:t>Learn the Risks of Opioid Misuse</a:t>
            </a:r>
            <a:endParaRPr lang="en-US" sz="2400" b="1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C388-B0D2-2E46-188E-97E073583C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7772400"/>
            <a:ext cx="9144000" cy="36575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42424"/>
                </a:solidFill>
              </a:rPr>
              <a:t>Insomnia</a:t>
            </a:r>
          </a:p>
          <a:p>
            <a:r>
              <a:rPr lang="en-US" dirty="0">
                <a:solidFill>
                  <a:srgbClr val="242424"/>
                </a:solidFill>
              </a:rPr>
              <a:t>Anxiety</a:t>
            </a:r>
          </a:p>
          <a:p>
            <a:r>
              <a:rPr lang="en-US" dirty="0">
                <a:solidFill>
                  <a:srgbClr val="242424"/>
                </a:solidFill>
              </a:rPr>
              <a:t>Nausea</a:t>
            </a:r>
          </a:p>
          <a:p>
            <a:r>
              <a:rPr lang="en-US" dirty="0">
                <a:solidFill>
                  <a:srgbClr val="242424"/>
                </a:solidFill>
              </a:rPr>
              <a:t>Muscle aches</a:t>
            </a:r>
          </a:p>
          <a:p>
            <a:r>
              <a:rPr lang="en-US" dirty="0">
                <a:solidFill>
                  <a:srgbClr val="242424"/>
                </a:solidFill>
              </a:rPr>
              <a:t>Restlessness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B7907-083F-0881-19E0-2E69B4444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400806"/>
            <a:ext cx="9144000" cy="137159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Look for signs of withdrawal after physical dependence, such as:</a:t>
            </a:r>
            <a:endParaRPr lang="en-US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FD101-FBE6-448E-68CB-425904EF71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The prescribed amount becomes less and less effective.</a:t>
            </a:r>
          </a:p>
          <a:p>
            <a:r>
              <a:rPr lang="en-US" dirty="0"/>
              <a:t>You would need more to manage the pain, which increases the risk of misuse and overdose.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CB835-3B33-40E6-F64E-7C56D9D70F1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Your body and brain quickly get used to the medication. As a result: </a:t>
            </a:r>
            <a:endParaRPr lang="en-US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162DC-8D5E-FC94-5DAC-EE4C3EDA1D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Your body can become dependent on prescription opioids after just seven days, potentially setting you on a path toward addiction.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8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DBDD7-0192-3F44-E6A7-F549D3E205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8001000"/>
            <a:ext cx="9144000" cy="3657594"/>
          </a:xfrm>
        </p:spPr>
        <p:txBody>
          <a:bodyPr/>
          <a:lstStyle/>
          <a:p>
            <a:r>
              <a:rPr lang="en-US" dirty="0"/>
              <a:t>Oversedation</a:t>
            </a:r>
          </a:p>
          <a:p>
            <a:r>
              <a:rPr lang="en-US" dirty="0"/>
              <a:t>Slowed breathing</a:t>
            </a:r>
          </a:p>
          <a:p>
            <a:r>
              <a:rPr lang="en-US" dirty="0"/>
              <a:t>Overdose</a:t>
            </a:r>
          </a:p>
          <a:p>
            <a:r>
              <a:rPr lang="en-US" dirty="0"/>
              <a:t>Death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C2583-8794-07E2-6340-A24BAC65E1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629406"/>
            <a:ext cx="9144000" cy="13715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Taking more than necessary can lead to </a:t>
            </a:r>
            <a:br>
              <a:rPr lang="en-US" dirty="0"/>
            </a:br>
            <a:r>
              <a:rPr lang="en-US" dirty="0">
                <a:latin typeface="Arial Black"/>
              </a:rPr>
              <a:t>dangerous side effects, including: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4171F-A0B8-321B-2D36-C00A0DF01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4023360"/>
            <a:ext cx="9144000" cy="2377447"/>
          </a:xfrm>
        </p:spPr>
        <p:txBody>
          <a:bodyPr>
            <a:noAutofit/>
          </a:bodyPr>
          <a:lstStyle/>
          <a:p>
            <a:r>
              <a:rPr lang="en-US" dirty="0"/>
              <a:t>Taking more than prescribed</a:t>
            </a:r>
            <a:endParaRPr lang="en-US" dirty="0">
              <a:cs typeface="Arial"/>
            </a:endParaRPr>
          </a:p>
          <a:p>
            <a:r>
              <a:rPr lang="en-US" dirty="0"/>
              <a:t>Taking them without a prescription</a:t>
            </a:r>
            <a:endParaRPr lang="en-US" dirty="0">
              <a:cs typeface="Arial" panose="020B0604020202020204"/>
            </a:endParaRPr>
          </a:p>
          <a:p>
            <a:r>
              <a:rPr lang="en-US" dirty="0">
                <a:cs typeface="Arial" panose="020B0604020202020204"/>
              </a:rPr>
              <a:t>Any non-medical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C6EBB-4913-C874-346E-F11157480A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Arial Black"/>
              </a:rPr>
              <a:t>Misuse is taking opioids any way other than what is prescribed by a doctor</a:t>
            </a:r>
            <a:r>
              <a:rPr lang="en-US" dirty="0">
                <a:solidFill>
                  <a:srgbClr val="005CB9"/>
                </a:solidFill>
                <a:latin typeface="Arial Black"/>
              </a:rPr>
              <a:t>. Examples of misuse include: </a:t>
            </a:r>
            <a:endParaRPr lang="en-US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3AD18-624D-D88A-0A11-BB13CD90A9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Opioids are powerful medications for people with severe pain</a:t>
            </a:r>
            <a:r>
              <a:rPr lang="en-US" sz="6000" dirty="0">
                <a:solidFill>
                  <a:schemeClr val="bg1"/>
                </a:solidFill>
                <a:latin typeface="Arial Black"/>
                <a:ea typeface="+mn-ea"/>
                <a:cs typeface="Arial Black" panose="020B0604020202020204" pitchFamily="34" charset="0"/>
              </a:rPr>
              <a:t>,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 but misusing them can be dangerous or even deadly.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9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5D4E88-6F9E-6BB2-134E-EFA2F75E2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95F82C-E279-0278-3495-84AF2675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is fentanyl? </a:t>
            </a:r>
          </a:p>
        </p:txBody>
      </p:sp>
    </p:spTree>
    <p:extLst>
      <p:ext uri="{BB962C8B-B14F-4D97-AF65-F5344CB8AC3E}">
        <p14:creationId xmlns:p14="http://schemas.microsoft.com/office/powerpoint/2010/main" val="62079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ogether, Texans are Tackling the Fentanyl Crisis">
            <a:hlinkClick r:id="" action="ppaction://media"/>
            <a:extLst>
              <a:ext uri="{FF2B5EF4-FFF2-40B4-BE49-F238E27FC236}">
                <a16:creationId xmlns:a16="http://schemas.microsoft.com/office/drawing/2014/main" id="{9652CC3E-64F5-64C6-86C2-DC8690B2E6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546" y="1004442"/>
            <a:ext cx="20720429" cy="11707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87FA3-4DDC-7294-8D59-1B468B2A8676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Together, Texans Are Tackling the Fentanyl Crisis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7EFC10-726D-B170-0D17-8D7108DCD3A3}"/>
              </a:ext>
            </a:extLst>
          </p:cNvPr>
          <p:cNvSpPr txBox="1">
            <a:spLocks/>
          </p:cNvSpPr>
          <p:nvPr/>
        </p:nvSpPr>
        <p:spPr>
          <a:xfrm>
            <a:off x="13862048" y="9473179"/>
            <a:ext cx="9826624" cy="28003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Heroin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Cocaine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Methamphetamine MDMA </a:t>
            </a:r>
            <a:b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    (also known as “ecstasy” or “Molly”)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6C972E0-0D24-599C-E3F6-4C8EAA4E32D5}"/>
              </a:ext>
            </a:extLst>
          </p:cNvPr>
          <p:cNvSpPr txBox="1">
            <a:spLocks/>
          </p:cNvSpPr>
          <p:nvPr/>
        </p:nvSpPr>
        <p:spPr>
          <a:xfrm>
            <a:off x="13862047" y="8101572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Fentanyl can also be added to other illegal substances, such as: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077A50-BD22-8AD9-4435-1E060B580C40}"/>
              </a:ext>
            </a:extLst>
          </p:cNvPr>
          <p:cNvSpPr txBox="1">
            <a:spLocks/>
          </p:cNvSpPr>
          <p:nvPr/>
        </p:nvSpPr>
        <p:spPr>
          <a:xfrm>
            <a:off x="18291175" y="5724149"/>
            <a:ext cx="5397499" cy="2343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Xanax</a:t>
            </a:r>
            <a:endParaRPr lang="en-US" dirty="0"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Adderall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71885-41DE-5C9E-A327-2B1FBF976D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5724149"/>
            <a:ext cx="4429125" cy="23431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Oxycodone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Vicodin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Percocet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C8B671-1C8B-B1B8-4A39-FAEE5A8C69EB}"/>
              </a:ext>
            </a:extLst>
          </p:cNvPr>
          <p:cNvSpPr txBox="1">
            <a:spLocks/>
          </p:cNvSpPr>
          <p:nvPr/>
        </p:nvSpPr>
        <p:spPr>
          <a:xfrm>
            <a:off x="13862048" y="4416266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/>
              </a:rPr>
              <a:t>Counterfeit (fake) pills </a:t>
            </a:r>
            <a:r>
              <a:rPr lang="en-US" dirty="0">
                <a:solidFill>
                  <a:srgbClr val="005CB9"/>
                </a:solidFill>
                <a:latin typeface="Arial Black"/>
              </a:rPr>
              <a:t>can be</a:t>
            </a:r>
            <a:r>
              <a:rPr lang="en-US" dirty="0">
                <a:latin typeface="Arial Black"/>
              </a:rPr>
              <a:t> made to look like pills that come from a pharmacy, such as: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C9743-AFC6-64F1-BEDB-7FB6890638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47" y="803752"/>
            <a:ext cx="9826625" cy="34216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Fentanyl is an opioid 50 times stronger than heroin. It’s safe when taken as prescribed by a doctor to treat severe pain. However, illegally made fentanyl is often mixed into counterfeit pills. Even in small doses, fentanyl can cause a life-threatening overdose. It may be added to substances with or without a person’s knowledge.</a:t>
            </a:r>
            <a:endParaRPr lang="en-US" b="0" strike="sngStrik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0905D4-9301-BF9F-7515-5AD95C8A3EE1}"/>
              </a:ext>
            </a:extLst>
          </p:cNvPr>
          <p:cNvSpPr txBox="1">
            <a:spLocks/>
          </p:cNvSpPr>
          <p:nvPr/>
        </p:nvSpPr>
        <p:spPr>
          <a:xfrm>
            <a:off x="1371600" y="10625310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To reduce your risk, talk with an adult you trust about the dangers of accidental fentanyl overdose and only take pills prescribed to you by a doctor. Carry naloxone to save a life in the event of an overdose.</a:t>
            </a:r>
            <a:endParaRPr lang="en-US" sz="2400" dirty="0">
              <a:solidFill>
                <a:schemeClr val="bg1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26E1A-3493-CB6A-0C46-23CA55ADD6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599" y="2514600"/>
            <a:ext cx="9144001" cy="822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Fentanyl, a powerful opioid, takes the lives of Texans </a:t>
            </a:r>
            <a:b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</a:b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every day.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3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253493-0AF4-0DA5-7FB2-3A3A6120E16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862050" y="6330327"/>
            <a:ext cx="9144000" cy="6400795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Small, constricted “pinpoint pupils”.</a:t>
            </a:r>
            <a:endParaRPr lang="en-US" sz="2800" dirty="0">
              <a:cs typeface="Arial"/>
            </a:endParaRPr>
          </a:p>
          <a:p>
            <a:r>
              <a:rPr lang="en-US" sz="4000" dirty="0"/>
              <a:t>Face is extremely pale or feels clammy to the touch.</a:t>
            </a:r>
          </a:p>
          <a:p>
            <a:r>
              <a:rPr lang="en-US" sz="4000" dirty="0"/>
              <a:t>Body goes limp.</a:t>
            </a:r>
          </a:p>
          <a:p>
            <a:r>
              <a:rPr lang="en-US" sz="4000" dirty="0"/>
              <a:t>Fingernails or lips have a purple or blue color.</a:t>
            </a:r>
          </a:p>
          <a:p>
            <a:r>
              <a:rPr lang="en-US" sz="4000" dirty="0"/>
              <a:t>Vomiting or making gurgling noises.</a:t>
            </a:r>
          </a:p>
          <a:p>
            <a:r>
              <a:rPr lang="en-US" sz="4000" dirty="0"/>
              <a:t>Cannot be awakened or unable to speak.</a:t>
            </a:r>
          </a:p>
          <a:p>
            <a:r>
              <a:rPr lang="en-US" sz="4000" dirty="0"/>
              <a:t>Breathing or heartbeat slows or stops.</a:t>
            </a:r>
          </a:p>
          <a:p>
            <a:r>
              <a:rPr lang="en-US" sz="4000" dirty="0"/>
              <a:t>For people with lighter skin, the skin may turn blue or purple. For people with darker skin, the skin may turn gray or ashen.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17EB198-6DF8-E4E1-A9E7-6749CC008A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862050" y="5637600"/>
            <a:ext cx="9144000" cy="914400"/>
          </a:xfrm>
        </p:spPr>
        <p:txBody>
          <a:bodyPr/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Signs of an </a:t>
            </a:r>
            <a:r>
              <a:rPr lang="en-US" dirty="0">
                <a:latin typeface="Arial Black"/>
              </a:rPr>
              <a:t>overdose: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D71C1C2-96F7-9D29-DD06-24EA6020A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1529726"/>
            <a:ext cx="9144000" cy="3886205"/>
          </a:xfrm>
        </p:spPr>
        <p:txBody>
          <a:bodyPr>
            <a:noAutofit/>
          </a:bodyPr>
          <a:lstStyle/>
          <a:p>
            <a:r>
              <a:rPr lang="en-US" dirty="0"/>
              <a:t>Intentionally or unintentionally takes too much of </a:t>
            </a:r>
            <a:br>
              <a:rPr lang="en-US" dirty="0"/>
            </a:br>
            <a:r>
              <a:rPr lang="en-US" dirty="0"/>
              <a:t>an opioid.</a:t>
            </a:r>
          </a:p>
          <a:p>
            <a:r>
              <a:rPr lang="en-US" dirty="0"/>
              <a:t>Mixes opioids with other drugs or alcohol at a level that is toxic to the body.</a:t>
            </a:r>
          </a:p>
          <a:p>
            <a:r>
              <a:rPr lang="en-US" dirty="0"/>
              <a:t>Knowingly or unknowingly takes a counterfeit prescription pill that contains fentanyl.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29EF53-4981-2EAB-C3ED-BE3FC61690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50" y="836999"/>
            <a:ext cx="9144000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Overdose can happen when a person: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049C07-94D1-032C-2553-E67729009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Learn the signs of an overdose.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68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47D4-ADC7-4D0A-EA9B-CEBBEA92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2DB8-E3EE-B02A-C578-055CE6EAF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Texas Targeted Opioid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629ED-9DD9-A6AA-DDE1-6B552F318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0" y="10709670"/>
            <a:ext cx="10360025" cy="914399"/>
          </a:xfrm>
        </p:spPr>
        <p:txBody>
          <a:bodyPr/>
          <a:lstStyle/>
          <a:p>
            <a:r>
              <a:rPr lang="en-US" dirty="0"/>
              <a:t>PRESENTED BY</a:t>
            </a:r>
          </a:p>
        </p:txBody>
      </p:sp>
      <p:sp>
        <p:nvSpPr>
          <p:cNvPr id="5" name="Picture Placeholder 4" descr="Placeholder for organization logo">
            <a:extLst>
              <a:ext uri="{FF2B5EF4-FFF2-40B4-BE49-F238E27FC236}">
                <a16:creationId xmlns:a16="http://schemas.microsoft.com/office/drawing/2014/main" id="{80932DF2-FE2C-E6E2-2BD0-71CCEA20F7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CA752-FC95-5668-689F-A2C29C93D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90320" y="2743200"/>
            <a:ext cx="9054355" cy="73152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Call 911 right away.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wake the person up.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Tilt the person’s head back and give naloxone, </a:t>
            </a:r>
            <a:br>
              <a:rPr lang="en-US" dirty="0"/>
            </a:br>
            <a:r>
              <a:rPr lang="en-US" dirty="0"/>
              <a:t>if available.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Begin rescue breathing or CPR.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Turn the person on their side to prevent choking.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Stay with the person until emergency services arrive.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B38F3-4B3C-DB85-DEDD-D8510EF5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695" y="1882587"/>
            <a:ext cx="9144000" cy="914406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How to respond to an overdose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601276-9108-7342-86B4-8866A7B02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0390" r="20390"/>
          <a:stretch/>
        </p:blipFill>
        <p:spPr/>
      </p:pic>
    </p:spTree>
    <p:extLst>
      <p:ext uri="{BB962C8B-B14F-4D97-AF65-F5344CB8AC3E}">
        <p14:creationId xmlns:p14="http://schemas.microsoft.com/office/powerpoint/2010/main" val="288467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C63B6-C1FB-542F-BEB0-89A6DCE144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7D722-2F91-22DC-3ED3-D05A6CC8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9" y="5029200"/>
            <a:ext cx="14713958" cy="3657600"/>
          </a:xfrm>
        </p:spPr>
        <p:txBody>
          <a:bodyPr/>
          <a:lstStyle/>
          <a:p>
            <a:r>
              <a:rPr lang="en-US" dirty="0"/>
              <a:t>Reasons to Protect Your Health</a:t>
            </a:r>
          </a:p>
        </p:txBody>
      </p:sp>
    </p:spTree>
    <p:extLst>
      <p:ext uri="{BB962C8B-B14F-4D97-AF65-F5344CB8AC3E}">
        <p14:creationId xmlns:p14="http://schemas.microsoft.com/office/powerpoint/2010/main" val="381279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FF3C53-64A5-D2A4-6939-8E681D5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3" r="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4DFC2-A4C2-06FC-4A22-791EE35021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Risk of Addiction and Overdose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Drugs and alcohol change parts of your brain that impact how you think and act.</a:t>
            </a:r>
          </a:p>
          <a:p>
            <a:pPr lvl="1"/>
            <a:r>
              <a:rPr lang="en-US" dirty="0"/>
              <a:t>The more you use them, the harder it can be to stop, even if you want to.</a:t>
            </a:r>
          </a:p>
          <a:p>
            <a:pPr lvl="1"/>
            <a:r>
              <a:rPr lang="en-US" dirty="0"/>
              <a:t>Opioids affect the part of the brain that controls breathing. If someone takes too much, it can slow or stop their breathing and cause death.</a:t>
            </a:r>
          </a:p>
          <a:p>
            <a:r>
              <a:rPr lang="en-US" dirty="0"/>
              <a:t>Future Plans</a:t>
            </a:r>
          </a:p>
          <a:p>
            <a:pPr lvl="1"/>
            <a:r>
              <a:rPr lang="en-US" dirty="0"/>
              <a:t>Don’t let drug and alcohol use change or control your plans for the future.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DB38ED-E48B-01F5-0C36-4F4435B5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to Protect Your Health - 1</a:t>
            </a:r>
          </a:p>
        </p:txBody>
      </p:sp>
    </p:spTree>
    <p:extLst>
      <p:ext uri="{BB962C8B-B14F-4D97-AF65-F5344CB8AC3E}">
        <p14:creationId xmlns:p14="http://schemas.microsoft.com/office/powerpoint/2010/main" val="169387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A5558B-B4EF-04D5-8547-30A91C2AD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3" r="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13AA5-35A1-7B34-5223-68310EA554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Activities and Hobbies</a:t>
            </a:r>
          </a:p>
          <a:p>
            <a:pPr lvl="1"/>
            <a:r>
              <a:rPr lang="en-US" dirty="0"/>
              <a:t>Participating in sports, music, hobbies or other activities can help you build friendships, stay in shape, get into college, receive scholarships and have fun.</a:t>
            </a:r>
          </a:p>
          <a:p>
            <a:r>
              <a:rPr lang="en-US" dirty="0"/>
              <a:t>Expense</a:t>
            </a:r>
          </a:p>
          <a:p>
            <a:pPr lvl="1"/>
            <a:r>
              <a:rPr lang="en-US" dirty="0"/>
              <a:t>Drugs and alcohol are not just illegal for people your age, they’re expensive.</a:t>
            </a:r>
          </a:p>
          <a:p>
            <a:pPr lvl="1"/>
            <a:r>
              <a:rPr lang="en-US" dirty="0"/>
              <a:t>They cost money you could be saving or spending on other things you want, need or enjoy.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80CCBF-412A-0362-08DF-F37FE805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to Protect Your Health - 2</a:t>
            </a:r>
          </a:p>
        </p:txBody>
      </p:sp>
    </p:spTree>
    <p:extLst>
      <p:ext uri="{BB962C8B-B14F-4D97-AF65-F5344CB8AC3E}">
        <p14:creationId xmlns:p14="http://schemas.microsoft.com/office/powerpoint/2010/main" val="3237080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D0C4A-247C-BB65-E77A-764E7E6BE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0EEF46-31A6-A407-B25F-8322D9A9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You Can Take</a:t>
            </a:r>
          </a:p>
        </p:txBody>
      </p:sp>
    </p:spTree>
    <p:extLst>
      <p:ext uri="{BB962C8B-B14F-4D97-AF65-F5344CB8AC3E}">
        <p14:creationId xmlns:p14="http://schemas.microsoft.com/office/powerpoint/2010/main" val="193015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Lead by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If you are prescribed opioids by a doctor: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Only take your medication exactly as prescribed.</a:t>
            </a:r>
          </a:p>
          <a:p>
            <a:r>
              <a:rPr lang="en-US" dirty="0"/>
              <a:t>Never increase, cut back or stop taking your medication before talking to your doctor.</a:t>
            </a:r>
          </a:p>
          <a:p>
            <a:r>
              <a:rPr lang="en-US" dirty="0"/>
              <a:t>Keep your medications in a place where children and other family members cannot access them.</a:t>
            </a:r>
          </a:p>
          <a:p>
            <a:r>
              <a:rPr lang="en-US" dirty="0"/>
              <a:t>Only take pills prescribed to you. If they didn’t come from your doctor or pharmacist, you can’t be sure they’re safe.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8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Lead by Example - 1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 Black"/>
              </a:rPr>
              <a:t>Having naloxone on hand to reverse bad reactions or accidental ingestion can save someone’s life.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Naloxone blocks the effects of opioids and rapidly reverses an overdose.</a:t>
            </a:r>
          </a:p>
          <a:p>
            <a:r>
              <a:rPr lang="en-US" dirty="0"/>
              <a:t>Naloxone works by helping someone who is unresponsive to breathe </a:t>
            </a:r>
            <a:br>
              <a:rPr lang="en-US" dirty="0"/>
            </a:br>
            <a:r>
              <a:rPr lang="en-US" dirty="0"/>
              <a:t>normally again.</a:t>
            </a:r>
          </a:p>
          <a:p>
            <a:r>
              <a:rPr lang="en-US" dirty="0"/>
              <a:t>Naloxone has no effect if opioids are not present in a person’s system.</a:t>
            </a:r>
          </a:p>
          <a:p>
            <a:r>
              <a:rPr lang="en-US" dirty="0"/>
              <a:t>Naloxone is available for purchase at most Texas pharmacies without a prescription. It’s also available for free from </a:t>
            </a:r>
            <a:r>
              <a:rPr lang="en-US" dirty="0">
                <a:hlinkClick r:id="rId4"/>
              </a:rPr>
              <a:t>NaloxoneTexas.com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9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62230-F377-AED9-E456-BA3BF4C6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Lead by Example - 2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 Black"/>
              </a:rPr>
              <a:t>Explore new ways of dealing with stress.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430982"/>
            <a:ext cx="13487400" cy="6623881"/>
          </a:xfrm>
        </p:spPr>
        <p:txBody>
          <a:bodyPr/>
          <a:lstStyle/>
          <a:p>
            <a:r>
              <a:rPr lang="en-US" dirty="0"/>
              <a:t>Music, reading, writing, art, painting, sewing and cooking are good hobbies.</a:t>
            </a:r>
            <a:endParaRPr lang="en-US" dirty="0">
              <a:cs typeface="Arial"/>
            </a:endParaRPr>
          </a:p>
          <a:p>
            <a:r>
              <a:rPr lang="en-US" dirty="0"/>
              <a:t>Get outdoors, spend time in nature, walk or exercise.</a:t>
            </a:r>
            <a:endParaRPr lang="en-US" dirty="0">
              <a:cs typeface="Arial"/>
            </a:endParaRPr>
          </a:p>
          <a:p>
            <a:r>
              <a:rPr lang="en-US" dirty="0"/>
              <a:t>Talk with friends you trust or just be by yourself, disconnected from </a:t>
            </a:r>
            <a:br>
              <a:rPr lang="en-US" dirty="0"/>
            </a:br>
            <a:r>
              <a:rPr lang="en-US" dirty="0"/>
              <a:t>social media.</a:t>
            </a:r>
            <a:endParaRPr lang="en-US" dirty="0">
              <a:cs typeface="Arial"/>
            </a:endParaRPr>
          </a:p>
          <a:p>
            <a:r>
              <a:rPr lang="en-US" dirty="0"/>
              <a:t>Care for plants, declutter or tidy up.</a:t>
            </a:r>
            <a:endParaRPr lang="en-US" dirty="0">
              <a:cs typeface="Arial"/>
            </a:endParaRPr>
          </a:p>
          <a:p>
            <a:r>
              <a:rPr lang="en-US" dirty="0"/>
              <a:t>Pray, meditate or make wellness playlists.</a:t>
            </a:r>
            <a:endParaRPr lang="en-US" dirty="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E9B16-FB31-673E-FA19-076C275C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43434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2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EF0796-5542-294E-A101-4D1CB6D64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00DA14-8148-77CB-ABFA-668624F6B2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43600" y="9698903"/>
            <a:ext cx="13487400" cy="2043816"/>
          </a:xfrm>
        </p:spPr>
        <p:txBody>
          <a:bodyPr/>
          <a:lstStyle/>
          <a:p>
            <a:pPr marL="1370965" lvl="1"/>
            <a:r>
              <a:rPr lang="en-US" b="1" dirty="0">
                <a:hlinkClick r:id="rId4"/>
              </a:rPr>
              <a:t>TxOpioidResponse.org</a:t>
            </a:r>
            <a:endParaRPr lang="en-US" b="1" dirty="0">
              <a:cs typeface="Arial" panose="020B060402020202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2B55-F4E9-871C-713C-D0C0512A4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0" y="8686801"/>
            <a:ext cx="13487400" cy="685530"/>
          </a:xfrm>
        </p:spPr>
        <p:txBody>
          <a:bodyPr/>
          <a:lstStyle/>
          <a:p>
            <a:r>
              <a:rPr lang="en-US" spc="0" dirty="0">
                <a:solidFill>
                  <a:schemeClr val="accent2"/>
                </a:solidFill>
                <a:latin typeface="Arial Black"/>
              </a:rPr>
              <a:t>Further educate yourself about </a:t>
            </a:r>
            <a:r>
              <a:rPr lang="en-US" dirty="0">
                <a:solidFill>
                  <a:schemeClr val="accent2"/>
                </a:solidFill>
                <a:latin typeface="Arial Black"/>
              </a:rPr>
              <a:t>prescription opioids</a:t>
            </a:r>
            <a:r>
              <a:rPr lang="en-US" spc="0" dirty="0">
                <a:solidFill>
                  <a:schemeClr val="accent2"/>
                </a:solidFill>
                <a:latin typeface="Arial Black"/>
              </a:rPr>
              <a:t> and accidental fentanyl </a:t>
            </a:r>
            <a:r>
              <a:rPr lang="en-US" dirty="0">
                <a:solidFill>
                  <a:schemeClr val="accent2"/>
                </a:solidFill>
                <a:latin typeface="Arial Black"/>
              </a:rPr>
              <a:t>overdose:</a:t>
            </a:r>
            <a:endParaRPr lang="en-US" spc="0" dirty="0">
              <a:solidFill>
                <a:schemeClr val="accent2"/>
              </a:solidFill>
              <a:latin typeface="Arial Black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A369-BCF2-4222-4AC9-AA21FEB26C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143704"/>
            <a:ext cx="13487400" cy="2743200"/>
          </a:xfrm>
        </p:spPr>
        <p:txBody>
          <a:bodyPr/>
          <a:lstStyle/>
          <a:p>
            <a:r>
              <a:rPr lang="en-US" dirty="0"/>
              <a:t>Talk to your friends and encourage them not to misuse opioids.</a:t>
            </a:r>
            <a:endParaRPr lang="en-US" dirty="0">
              <a:solidFill>
                <a:srgbClr val="FF0000"/>
              </a:solidFill>
              <a:cs typeface="Arial"/>
            </a:endParaRPr>
          </a:p>
          <a:p>
            <a:pPr marL="1370965" lvl="1"/>
            <a:r>
              <a:rPr lang="en-US" dirty="0"/>
              <a:t>You can treat it like any other conversation you’d have with them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dirty="0">
              <a:solidFill>
                <a:srgbClr val="242424"/>
              </a:solidFill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83578-BF51-7591-4D5C-B276C4EFE0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0"/>
            <a:ext cx="13487400" cy="1143000"/>
          </a:xfrm>
        </p:spPr>
        <p:txBody>
          <a:bodyPr/>
          <a:lstStyle/>
          <a:p>
            <a:r>
              <a:rPr lang="en-US" b="0" dirty="0">
                <a:solidFill>
                  <a:schemeClr val="accent2"/>
                </a:solidFill>
                <a:latin typeface="Arial Black"/>
              </a:rPr>
              <a:t>Make your own personal commitment not to misuse opioids.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2825B-603D-B8E9-EA9A-97595076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Lead by Example - 3</a:t>
            </a:r>
            <a:endParaRPr lang="en-US" sz="8000" dirty="0">
              <a:latin typeface="Arial Black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FFCF8A-B958-F036-3185-E72047F0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668" y="8688811"/>
            <a:ext cx="2043816" cy="2043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998AB-80B4-E9D6-BA08-1872BC42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14800"/>
            <a:ext cx="273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5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3B558B-683D-C7DB-57B0-71C5C187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7A407-9F46-D99F-43E7-6AFDAEFE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Lead by Example - 4</a:t>
            </a:r>
            <a:endParaRPr lang="en-US" sz="8000" dirty="0"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F8FE-6134-BE9C-6B87-DD2847743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1"/>
            <a:ext cx="12344399" cy="114575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600" spc="0" dirty="0">
                <a:solidFill>
                  <a:schemeClr val="accent2"/>
                </a:solidFill>
                <a:latin typeface="Arial Black"/>
              </a:rPr>
              <a:t>Find someone you can talk to</a:t>
            </a:r>
            <a:r>
              <a:rPr lang="en-US" sz="3600" dirty="0">
                <a:solidFill>
                  <a:schemeClr val="accent2"/>
                </a:solidFill>
                <a:latin typeface="Arial Black"/>
              </a:rPr>
              <a:t>.</a:t>
            </a:r>
            <a:endParaRPr lang="en-US" sz="3600" spc="0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8E38F-6761-DF80-BCAD-6D1F3B3513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160203"/>
            <a:ext cx="12246611" cy="2286001"/>
          </a:xfrm>
        </p:spPr>
        <p:txBody>
          <a:bodyPr/>
          <a:lstStyle/>
          <a:p>
            <a:r>
              <a:rPr lang="en-US" dirty="0"/>
              <a:t>Leaning on adults you trust can help you navigate situations where:</a:t>
            </a:r>
          </a:p>
          <a:p>
            <a:pPr marL="1370965" lvl="1"/>
            <a:r>
              <a:rPr lang="en-US" dirty="0"/>
              <a:t>You feel tempted or pressured to misuse opioids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  <a:cs typeface="Arial"/>
            </a:endParaRPr>
          </a:p>
          <a:p>
            <a:pPr lvl="1"/>
            <a:r>
              <a:rPr lang="en-US" dirty="0"/>
              <a:t>You are struggling with opioid misuse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E3BF8-B687-F428-21D2-917062FC7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4114801"/>
            <a:ext cx="3175000" cy="3175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6FAA6F-8DC0-072F-E4E6-4979F1677055}"/>
              </a:ext>
            </a:extLst>
          </p:cNvPr>
          <p:cNvSpPr txBox="1">
            <a:spLocks/>
          </p:cNvSpPr>
          <p:nvPr/>
        </p:nvSpPr>
        <p:spPr>
          <a:xfrm>
            <a:off x="6019779" y="7758698"/>
            <a:ext cx="13411220" cy="25905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Check in on yourself.</a:t>
            </a:r>
            <a:endParaRPr lang="en-US" sz="3600" b="1" dirty="0">
              <a:solidFill>
                <a:srgbClr val="FF0000"/>
              </a:solidFill>
              <a:latin typeface="Arial Black"/>
              <a:ea typeface="+mn-lt"/>
              <a:cs typeface="+mn-lt"/>
            </a:endParaRPr>
          </a:p>
          <a:p>
            <a:pPr marL="457200" indent="-457200">
              <a:lnSpc>
                <a:spcPct val="125000"/>
              </a:lnSpc>
              <a:buChar char="•"/>
            </a:pPr>
            <a:r>
              <a:rPr lang="en-US" dirty="0">
                <a:cs typeface="Arial"/>
              </a:rPr>
              <a:t>We can’t always control the stress that comes into our lives, but we can get help to manage it. Find resources to help you cope at </a:t>
            </a:r>
            <a:r>
              <a:rPr lang="en-US" dirty="0">
                <a:cs typeface="Arial"/>
                <a:hlinkClick r:id="rId4"/>
              </a:rPr>
              <a:t>hhs.texas.gov/check-in</a:t>
            </a:r>
            <a:r>
              <a:rPr lang="en-US" dirty="0"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617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8B8A-6003-8D63-6ACA-D0A3B84B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99A9-B33E-D468-C2A2-ED47DE72F3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Opioid Crisis in Texas</a:t>
            </a:r>
          </a:p>
          <a:p>
            <a:r>
              <a:rPr lang="en-US" dirty="0"/>
              <a:t>What are opioids?</a:t>
            </a:r>
            <a:endParaRPr lang="en-US" dirty="0">
              <a:cs typeface="Arial"/>
            </a:endParaRPr>
          </a:p>
          <a:p>
            <a:r>
              <a:rPr lang="en-US" dirty="0"/>
              <a:t>What are the risks?</a:t>
            </a:r>
            <a:endParaRPr lang="en-US" dirty="0">
              <a:cs typeface="Arial"/>
            </a:endParaRPr>
          </a:p>
          <a:p>
            <a:r>
              <a:rPr lang="en-US" dirty="0"/>
              <a:t>What is fentanyl?</a:t>
            </a:r>
            <a:endParaRPr lang="en-US" dirty="0">
              <a:cs typeface="Arial"/>
            </a:endParaRPr>
          </a:p>
          <a:p>
            <a:r>
              <a:rPr lang="en-US" dirty="0"/>
              <a:t>Reasons to Protect Your Health</a:t>
            </a:r>
          </a:p>
          <a:p>
            <a:r>
              <a:rPr lang="en-US" dirty="0"/>
              <a:t>Actions You Can Take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6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9F7B-3DD9-97D1-1370-5C467108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406009"/>
            <a:ext cx="20574000" cy="3657600"/>
          </a:xfrm>
        </p:spPr>
        <p:txBody>
          <a:bodyPr/>
          <a:lstStyle/>
          <a:p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You respect yourself and want to make decisions that are best for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04ED6-DE0B-AFDE-FE3B-E5F18390FE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9225" y="8481390"/>
            <a:ext cx="16459200" cy="1981202"/>
          </a:xfrm>
        </p:spPr>
        <p:txBody>
          <a:bodyPr>
            <a:noAutofit/>
          </a:bodyPr>
          <a:lstStyle/>
          <a:p>
            <a:r>
              <a:rPr lang="en-US" sz="3200" dirty="0"/>
              <a:t>Trust yourself and your choice not to use drugs or alcohol.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8AB27-87BB-7CFE-9556-A51F755CB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8800" y="11430000"/>
            <a:ext cx="20574000" cy="701675"/>
          </a:xfrm>
        </p:spPr>
        <p:txBody>
          <a:bodyPr/>
          <a:lstStyle/>
          <a:p>
            <a:r>
              <a:rPr lang="en-US" dirty="0"/>
              <a:t>PRESENTER CREDENTIALS AND CONTACT INFO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E2E1FD-7DD1-316F-6224-53460417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73879" y="7884436"/>
            <a:ext cx="362989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194B9-1849-81D8-10D9-983AE5C90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0552" y="11658600"/>
            <a:ext cx="20116800" cy="685800"/>
          </a:xfrm>
        </p:spPr>
        <p:txBody>
          <a:bodyPr/>
          <a:lstStyle/>
          <a:p>
            <a:r>
              <a:rPr lang="en-US" dirty="0"/>
              <a:t>- PPRI, Texas School Survey of Drug and Alcohol Use, 2022.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C62835-7C03-7A78-AA98-12265CA9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rial Black"/>
              </a:rPr>
              <a:t>“Nearly one in six Texas students in grades 7-12 has taken prescription drugs without a doctor’s prescription.”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A7B9D-5DBA-B5C4-1B9D-B408DD974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D3FFC-2236-BD40-61FA-A66234F5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Crisis </a:t>
            </a:r>
            <a:br>
              <a:rPr lang="en-US" dirty="0"/>
            </a:br>
            <a:r>
              <a:rPr lang="en-US" dirty="0"/>
              <a:t>in Texas</a:t>
            </a:r>
          </a:p>
        </p:txBody>
      </p:sp>
    </p:spTree>
    <p:extLst>
      <p:ext uri="{BB962C8B-B14F-4D97-AF65-F5344CB8AC3E}">
        <p14:creationId xmlns:p14="http://schemas.microsoft.com/office/powerpoint/2010/main" val="6915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E461-CB81-73FD-3155-809405CD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12298164" cy="2286000"/>
          </a:xfrm>
        </p:spPr>
        <p:txBody>
          <a:bodyPr/>
          <a:lstStyle/>
          <a:p>
            <a:r>
              <a:rPr lang="en-US" dirty="0">
                <a:latin typeface="Arial Black"/>
              </a:rPr>
              <a:t>One in four Texans has experienced an opioid overdose (also referred to as a poisoning) or knows someone who has.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32C94-DFA8-88BB-C9B8-31935D8642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6629400"/>
            <a:ext cx="9822873" cy="543790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Nearly one in six Texas students in grades 7-12 has taken prescription drugs without a doctor’s prescription, according to the Texas Health and Human Services Commission (HHSC).</a:t>
            </a:r>
            <a:endParaRPr lang="en-US" dirty="0">
              <a:cs typeface="Arial"/>
            </a:endParaRPr>
          </a:p>
          <a:p>
            <a:pPr>
              <a:lnSpc>
                <a:spcPct val="125000"/>
              </a:lnSpc>
            </a:pPr>
            <a:r>
              <a:rPr lang="en-US" sz="2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In 2020, nearly 3,721 Texans died from drug overdoses, making it one of the leading causes of injury-related deaths in Texas, according to the Texas Department of State Health Services</a:t>
            </a:r>
            <a:r>
              <a:rPr lang="en-US" dirty="0"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r>
              <a:rPr lang="en-US" sz="2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Of those deaths, more than 50% involved a prescription or illicit opioid. Fentanyl is the leading cause of all opioid overdose deaths.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4A06A-B6E5-A703-1AA3-6347B15AA0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71600" y="4343400"/>
            <a:ext cx="10058400" cy="2272677"/>
          </a:xfrm>
        </p:spPr>
        <p:txBody>
          <a:bodyPr/>
          <a:lstStyle/>
          <a:p>
            <a:pPr lvl="1">
              <a:lnSpc>
                <a:spcPct val="135000"/>
              </a:lnSpc>
            </a:pPr>
            <a:r>
              <a:rPr lang="en-US" dirty="0"/>
              <a:t>Harris County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Dallas County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Bexar County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Tarrant County</a:t>
            </a:r>
          </a:p>
          <a:p>
            <a:pPr lvl="1">
              <a:lnSpc>
                <a:spcPct val="135000"/>
              </a:lnSpc>
            </a:pPr>
            <a:r>
              <a:rPr lang="en-US" dirty="0"/>
              <a:t>Travis County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6B3938-72B6-BCAE-829B-DC7A374A0F9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71600" y="3200400"/>
            <a:ext cx="10058400" cy="141263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/>
              <a:t>The top five counties in Texas with the highest counts of opioid overdose deaths as of 2022 are: </a:t>
            </a:r>
          </a:p>
        </p:txBody>
      </p:sp>
      <p:pic>
        <p:nvPicPr>
          <p:cNvPr id="3" name="Picture Placeholder 10" descr="A map of Texas with counties outlined. The top five counties in Texas with the highest counts of opioid overdose deaths as of 2022 highlighted blue.">
            <a:extLst>
              <a:ext uri="{FF2B5EF4-FFF2-40B4-BE49-F238E27FC236}">
                <a16:creationId xmlns:a16="http://schemas.microsoft.com/office/drawing/2014/main" id="{EF341F13-4E5B-20F7-3AF2-2F286A5077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37612" y="1219200"/>
            <a:ext cx="9773920" cy="1127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3188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22" y="2743196"/>
            <a:ext cx="16848457" cy="3200404"/>
          </a:xfrm>
        </p:spPr>
        <p:txBody>
          <a:bodyPr/>
          <a:lstStyle/>
          <a:p>
            <a:r>
              <a:rPr lang="en-US" dirty="0"/>
              <a:t>In 2022, Texas students in grades 7-12 reported using the following substances in the past 30 days: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SUBSTANCE USE AMONG TEXAS YOUTH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943600"/>
            <a:ext cx="16459200" cy="5323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err="1"/>
              <a:t>Alcohol</a:t>
            </a:r>
            <a:r>
              <a:rPr lang="fr-FR" dirty="0"/>
              <a:t> (23%)</a:t>
            </a:r>
          </a:p>
          <a:p>
            <a:r>
              <a:rPr lang="fr-FR" dirty="0" err="1"/>
              <a:t>Illicit</a:t>
            </a:r>
            <a:r>
              <a:rPr lang="fr-FR" dirty="0"/>
              <a:t> substances (11%)</a:t>
            </a:r>
          </a:p>
          <a:p>
            <a:r>
              <a:rPr lang="fr-FR" dirty="0"/>
              <a:t>Marijuana (10%)</a:t>
            </a:r>
          </a:p>
          <a:p>
            <a:r>
              <a:rPr lang="fr-FR" dirty="0"/>
              <a:t>Prescription </a:t>
            </a:r>
            <a:r>
              <a:rPr lang="fr-FR" dirty="0" err="1"/>
              <a:t>drugs</a:t>
            </a:r>
            <a:r>
              <a:rPr lang="fr-FR" dirty="0"/>
              <a:t> (5%)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Five Texans die every day, on average, from an accidental fentanyl overdose, </a:t>
            </a:r>
            <a:br>
              <a:rPr lang="en-US" b="1" dirty="0"/>
            </a:br>
            <a:r>
              <a:rPr lang="en-US" b="1" dirty="0"/>
              <a:t>according to Texas HHSC.  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8DC1E-D33B-8137-7812-E4715D2CA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REGION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You can present regional data specific to your organization's area here.</a:t>
            </a:r>
          </a:p>
          <a:p>
            <a:r>
              <a:rPr lang="en-US" dirty="0"/>
              <a:t>See </a:t>
            </a:r>
            <a:r>
              <a:rPr lang="en-US" dirty="0">
                <a:ea typeface="+mn-lt"/>
                <a:cs typeface="+mn-lt"/>
              </a:rPr>
              <a:t>Texas Department of State Health Services health</a:t>
            </a:r>
            <a:r>
              <a:rPr lang="en-US" dirty="0"/>
              <a:t> data: </a:t>
            </a:r>
            <a:br>
              <a:rPr lang="en-US" dirty="0"/>
            </a:br>
            <a:r>
              <a:rPr lang="en-US" dirty="0">
                <a:hlinkClick r:id="rId3"/>
              </a:rPr>
              <a:t>https://healthdata.dshs.texas.gov/dashboards/drugs-and-alcohol/opioids/</a:t>
            </a:r>
            <a:r>
              <a:rPr lang="en-US" dirty="0"/>
              <a:t> </a:t>
            </a:r>
          </a:p>
          <a:p>
            <a:r>
              <a:rPr lang="en-US" dirty="0"/>
              <a:t>Titles and subtitles can be changed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58D21-BC19-269D-A95D-837243257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8190210" y="4543918"/>
            <a:ext cx="10533279" cy="10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7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63BD-6E4B-8EE9-D521-5A2C86444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797F9-9D74-8C44-E782-9D29C65A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are opioids?</a:t>
            </a:r>
          </a:p>
        </p:txBody>
      </p:sp>
    </p:spTree>
    <p:extLst>
      <p:ext uri="{BB962C8B-B14F-4D97-AF65-F5344CB8AC3E}">
        <p14:creationId xmlns:p14="http://schemas.microsoft.com/office/powerpoint/2010/main" val="17704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OR 2021 RGB">
      <a:dk1>
        <a:srgbClr val="242424"/>
      </a:dk1>
      <a:lt1>
        <a:srgbClr val="FFFFFF"/>
      </a:lt1>
      <a:dk2>
        <a:srgbClr val="232423"/>
      </a:dk2>
      <a:lt2>
        <a:srgbClr val="FFFFFF"/>
      </a:lt2>
      <a:accent1>
        <a:srgbClr val="003087"/>
      </a:accent1>
      <a:accent2>
        <a:srgbClr val="005CB9"/>
      </a:accent2>
      <a:accent3>
        <a:srgbClr val="00B3E3"/>
      </a:accent3>
      <a:accent4>
        <a:srgbClr val="691B32"/>
      </a:accent4>
      <a:accent5>
        <a:srgbClr val="AB2328"/>
      </a:accent5>
      <a:accent6>
        <a:srgbClr val="FF3A1E"/>
      </a:accent6>
      <a:hlink>
        <a:srgbClr val="242424"/>
      </a:hlink>
      <a:folHlink>
        <a:srgbClr val="005C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as Targeted Opioid Response -CoBranding - PowerPoint Template" id="{F17D561D-7149-5C44-97CF-F7582FE6C788}" vid="{CFD2B147-AE9C-FA42-88F0-A818009F6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A79E5ECF62040AB43208B743EC59E" ma:contentTypeVersion="12" ma:contentTypeDescription="Create a new document." ma:contentTypeScope="" ma:versionID="c09748022f61a912d9b9ff851805bb5c">
  <xsd:schema xmlns:xsd="http://www.w3.org/2001/XMLSchema" xmlns:xs="http://www.w3.org/2001/XMLSchema" xmlns:p="http://schemas.microsoft.com/office/2006/metadata/properties" xmlns:ns3="04d525ea-4699-468c-be25-8c4dd8135c6d" xmlns:ns4="fab59061-0ba0-40aa-9220-350084df7501" targetNamespace="http://schemas.microsoft.com/office/2006/metadata/properties" ma:root="true" ma:fieldsID="c54c2a6499e758d7d0025395878c2ce4" ns3:_="" ns4:_="">
    <xsd:import namespace="04d525ea-4699-468c-be25-8c4dd8135c6d"/>
    <xsd:import namespace="fab59061-0ba0-40aa-9220-350084df75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25ea-4699-468c-be25-8c4dd8135c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59061-0ba0-40aa-9220-350084df7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F4911A-09A9-41C1-9E1D-AF1B4F1C5A20}">
  <ds:schemaRefs>
    <ds:schemaRef ds:uri="04d525ea-4699-468c-be25-8c4dd8135c6d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fab59061-0ba0-40aa-9220-350084df750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F297A43-1004-4D05-8EAB-74CAF9A8E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d525ea-4699-468c-be25-8c4dd8135c6d"/>
    <ds:schemaRef ds:uri="fab59061-0ba0-40aa-9220-350084df7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13D33C-7296-4908-BBF3-B3AC9259C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Texas Targeted Opioid Response -CoBranding - PowerPoint Template</Template>
  <TotalTime>3764</TotalTime>
  <Words>1593</Words>
  <Application>Microsoft Office PowerPoint</Application>
  <PresentationFormat>Custom</PresentationFormat>
  <Paragraphs>186</Paragraphs>
  <Slides>30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Preventing Opioid Misuse and Overdose</vt:lpstr>
      <vt:lpstr>Presenting Organization</vt:lpstr>
      <vt:lpstr>Agenda</vt:lpstr>
      <vt:lpstr>“Nearly one in six Texas students in grades 7-12 has taken prescription drugs without a doctor’s prescription.”</vt:lpstr>
      <vt:lpstr>Opioid Crisis  in Texas</vt:lpstr>
      <vt:lpstr>One in four Texans has experienced an opioid overdose (also referred to as a poisoning) or knows someone who has.</vt:lpstr>
      <vt:lpstr>In 2022, Texas students in grades 7-12 reported using the following substances in the past 30 days:</vt:lpstr>
      <vt:lpstr>Regional Data</vt:lpstr>
      <vt:lpstr>What are opioids?</vt:lpstr>
      <vt:lpstr>PowerPoint Presentation</vt:lpstr>
      <vt:lpstr>Prescription opioids are a class of powerful pain management medications.</vt:lpstr>
      <vt:lpstr>What are  the risks?</vt:lpstr>
      <vt:lpstr>PowerPoint Presentation</vt:lpstr>
      <vt:lpstr>Your body can become dependent on prescription opioids after just seven days, potentially setting you on a path toward addiction.</vt:lpstr>
      <vt:lpstr>Opioids are powerful medications for people with severe pain, but misusing them can be dangerous or even deadly.</vt:lpstr>
      <vt:lpstr>What is fentanyl? </vt:lpstr>
      <vt:lpstr>PowerPoint Presentation</vt:lpstr>
      <vt:lpstr>Fentanyl, a powerful opioid, takes the lives of Texans  every day.</vt:lpstr>
      <vt:lpstr>Learn the signs of an overdose. </vt:lpstr>
      <vt:lpstr>How to respond to an overdose</vt:lpstr>
      <vt:lpstr>Reasons to Protect Your Health</vt:lpstr>
      <vt:lpstr>Reasons to Protect Your Health - 1</vt:lpstr>
      <vt:lpstr>Reasons to Protect Your Health - 2</vt:lpstr>
      <vt:lpstr>Actions You Can Take</vt:lpstr>
      <vt:lpstr>Lead by Example</vt:lpstr>
      <vt:lpstr>Lead by Example - 1</vt:lpstr>
      <vt:lpstr>Lead by Example - 2</vt:lpstr>
      <vt:lpstr>Lead by Example - 3</vt:lpstr>
      <vt:lpstr>Lead by Example - 4</vt:lpstr>
      <vt:lpstr>  You respect yourself and want to make decisions that are best for you.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subject/>
  <dc:creator>Berns, Kaitlin</dc:creator>
  <cp:keywords/>
  <dc:description/>
  <cp:lastModifiedBy>Tarrant, Natalie R</cp:lastModifiedBy>
  <cp:revision>750</cp:revision>
  <dcterms:created xsi:type="dcterms:W3CDTF">2021-12-09T15:54:24Z</dcterms:created>
  <dcterms:modified xsi:type="dcterms:W3CDTF">2024-12-18T14:25:27Z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0x01010047BA79E5ECF62040AB43208B743EC59E</vt:lpwstr>
  </property>
</Properties>
</file>